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24384000" cy="13716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ExtraBold" panose="020B0600000101010101" charset="-127"/>
      <p:bold r:id="rId24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ebo Bold" panose="020B0600000101010101" charset="-79"/>
      <p:bold r:id="rId33"/>
    </p:embeddedFont>
    <p:embeddedFont>
      <p:font typeface="Heebo ExtraBold" pitchFamily="2" charset="-79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19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126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60.png"/><Relationship Id="rId18" Type="http://schemas.openxmlformats.org/officeDocument/2006/relationships/image" Target="../media/image164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" Type="http://schemas.openxmlformats.org/officeDocument/2006/relationships/image" Target="../media/image15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5.png"/><Relationship Id="rId4" Type="http://schemas.openxmlformats.org/officeDocument/2006/relationships/image" Target="../media/image153.png"/><Relationship Id="rId9" Type="http://schemas.openxmlformats.org/officeDocument/2006/relationships/image" Target="../media/image97.png"/><Relationship Id="rId1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21" Type="http://schemas.openxmlformats.org/officeDocument/2006/relationships/image" Target="../media/image183.png"/><Relationship Id="rId34" Type="http://schemas.openxmlformats.org/officeDocument/2006/relationships/image" Target="../media/image19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2" Type="http://schemas.openxmlformats.org/officeDocument/2006/relationships/image" Target="../media/image166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5" Type="http://schemas.openxmlformats.org/officeDocument/2006/relationships/image" Target="../media/image39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38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170.png"/><Relationship Id="rId3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1.png"/><Relationship Id="rId21" Type="http://schemas.openxmlformats.org/officeDocument/2006/relationships/image" Target="../media/image217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200.png"/><Relationship Id="rId16" Type="http://schemas.openxmlformats.org/officeDocument/2006/relationships/image" Target="../media/image213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24" Type="http://schemas.openxmlformats.org/officeDocument/2006/relationships/image" Target="../media/image220.png"/><Relationship Id="rId5" Type="http://schemas.openxmlformats.org/officeDocument/2006/relationships/image" Target="../media/image39.png"/><Relationship Id="rId15" Type="http://schemas.openxmlformats.org/officeDocument/2006/relationships/image" Target="../media/image212.png"/><Relationship Id="rId23" Type="http://schemas.openxmlformats.org/officeDocument/2006/relationships/image" Target="../media/image219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Relationship Id="rId22" Type="http://schemas.openxmlformats.org/officeDocument/2006/relationships/image" Target="../media/image2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39.png"/><Relationship Id="rId21" Type="http://schemas.openxmlformats.org/officeDocument/2006/relationships/image" Target="../media/image239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image" Target="../media/image221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2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0.png"/><Relationship Id="rId27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26" Type="http://schemas.openxmlformats.org/officeDocument/2006/relationships/image" Target="../media/image268.png"/><Relationship Id="rId3" Type="http://schemas.openxmlformats.org/officeDocument/2006/relationships/image" Target="../media/image245.png"/><Relationship Id="rId21" Type="http://schemas.openxmlformats.org/officeDocument/2006/relationships/image" Target="../media/image263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2" Type="http://schemas.openxmlformats.org/officeDocument/2006/relationships/image" Target="../media/image39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6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5.png"/><Relationship Id="rId28" Type="http://schemas.openxmlformats.org/officeDocument/2006/relationships/image" Target="../media/image270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4.png"/><Relationship Id="rId27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26" Type="http://schemas.openxmlformats.org/officeDocument/2006/relationships/image" Target="../media/image293.png"/><Relationship Id="rId3" Type="http://schemas.openxmlformats.org/officeDocument/2006/relationships/image" Target="../media/image272.png"/><Relationship Id="rId21" Type="http://schemas.openxmlformats.org/officeDocument/2006/relationships/image" Target="../media/image289.png"/><Relationship Id="rId34" Type="http://schemas.openxmlformats.org/officeDocument/2006/relationships/image" Target="../media/image301.png"/><Relationship Id="rId7" Type="http://schemas.openxmlformats.org/officeDocument/2006/relationships/image" Target="../media/image276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2.png"/><Relationship Id="rId33" Type="http://schemas.openxmlformats.org/officeDocument/2006/relationships/image" Target="../media/image300.png"/><Relationship Id="rId2" Type="http://schemas.openxmlformats.org/officeDocument/2006/relationships/image" Target="../media/image271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79.png"/><Relationship Id="rId24" Type="http://schemas.openxmlformats.org/officeDocument/2006/relationships/image" Target="../media/image291.png"/><Relationship Id="rId32" Type="http://schemas.openxmlformats.org/officeDocument/2006/relationships/image" Target="../media/image299.png"/><Relationship Id="rId5" Type="http://schemas.openxmlformats.org/officeDocument/2006/relationships/image" Target="../media/image274.png"/><Relationship Id="rId15" Type="http://schemas.openxmlformats.org/officeDocument/2006/relationships/image" Target="../media/image283.png"/><Relationship Id="rId23" Type="http://schemas.openxmlformats.org/officeDocument/2006/relationships/image" Target="../media/image290.png"/><Relationship Id="rId28" Type="http://schemas.openxmlformats.org/officeDocument/2006/relationships/image" Target="../media/image295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31" Type="http://schemas.openxmlformats.org/officeDocument/2006/relationships/image" Target="../media/image298.png"/><Relationship Id="rId4" Type="http://schemas.openxmlformats.org/officeDocument/2006/relationships/image" Target="../media/image273.png"/><Relationship Id="rId9" Type="http://schemas.openxmlformats.org/officeDocument/2006/relationships/image" Target="../media/image39.png"/><Relationship Id="rId14" Type="http://schemas.openxmlformats.org/officeDocument/2006/relationships/image" Target="../media/image282.png"/><Relationship Id="rId22" Type="http://schemas.openxmlformats.org/officeDocument/2006/relationships/image" Target="../media/image72.png"/><Relationship Id="rId27" Type="http://schemas.openxmlformats.org/officeDocument/2006/relationships/image" Target="../media/image294.png"/><Relationship Id="rId30" Type="http://schemas.openxmlformats.org/officeDocument/2006/relationships/image" Target="../media/image297.png"/><Relationship Id="rId8" Type="http://schemas.openxmlformats.org/officeDocument/2006/relationships/image" Target="../media/image2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302.png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96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0.png"/><Relationship Id="rId3" Type="http://schemas.openxmlformats.org/officeDocument/2006/relationships/image" Target="../media/image320.png"/><Relationship Id="rId21" Type="http://schemas.openxmlformats.org/officeDocument/2006/relationships/image" Target="../media/image336.png"/><Relationship Id="rId7" Type="http://schemas.openxmlformats.org/officeDocument/2006/relationships/image" Target="../media/image276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5" Type="http://schemas.openxmlformats.org/officeDocument/2006/relationships/image" Target="../media/image339.png"/><Relationship Id="rId2" Type="http://schemas.openxmlformats.org/officeDocument/2006/relationships/image" Target="../media/image319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6.png"/><Relationship Id="rId24" Type="http://schemas.openxmlformats.org/officeDocument/2006/relationships/image" Target="../media/image338.png"/><Relationship Id="rId5" Type="http://schemas.openxmlformats.org/officeDocument/2006/relationships/image" Target="../media/image322.png"/><Relationship Id="rId15" Type="http://schemas.openxmlformats.org/officeDocument/2006/relationships/image" Target="../media/image330.png"/><Relationship Id="rId23" Type="http://schemas.openxmlformats.org/officeDocument/2006/relationships/image" Target="../media/image337.pn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4" Type="http://schemas.openxmlformats.org/officeDocument/2006/relationships/image" Target="../media/image321.png"/><Relationship Id="rId9" Type="http://schemas.openxmlformats.org/officeDocument/2006/relationships/image" Target="../media/image39.png"/><Relationship Id="rId14" Type="http://schemas.openxmlformats.org/officeDocument/2006/relationships/image" Target="../media/image329.png"/><Relationship Id="rId22" Type="http://schemas.openxmlformats.org/officeDocument/2006/relationships/image" Target="../media/image72.png"/><Relationship Id="rId27" Type="http://schemas.openxmlformats.org/officeDocument/2006/relationships/image" Target="../media/image3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3" Type="http://schemas.openxmlformats.org/officeDocument/2006/relationships/image" Target="../media/image343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10" Type="http://schemas.openxmlformats.org/officeDocument/2006/relationships/image" Target="../media/image349.png"/><Relationship Id="rId19" Type="http://schemas.openxmlformats.org/officeDocument/2006/relationships/image" Target="../media/image109.png"/><Relationship Id="rId4" Type="http://schemas.openxmlformats.org/officeDocument/2006/relationships/image" Target="../media/image96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9.png"/><Relationship Id="rId21" Type="http://schemas.openxmlformats.org/officeDocument/2006/relationships/image" Target="../media/image375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72.png"/><Relationship Id="rId2" Type="http://schemas.openxmlformats.org/officeDocument/2006/relationships/image" Target="../media/image358.png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243.png"/><Relationship Id="rId5" Type="http://schemas.openxmlformats.org/officeDocument/2006/relationships/image" Target="../media/image3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242.png"/><Relationship Id="rId4" Type="http://schemas.openxmlformats.org/officeDocument/2006/relationships/image" Target="../media/image3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8" Type="http://schemas.openxmlformats.org/officeDocument/2006/relationships/image" Target="../media/image3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26" Type="http://schemas.openxmlformats.org/officeDocument/2006/relationships/image" Target="../media/image407.png"/><Relationship Id="rId21" Type="http://schemas.openxmlformats.org/officeDocument/2006/relationships/image" Target="../media/image403.png"/><Relationship Id="rId34" Type="http://schemas.openxmlformats.org/officeDocument/2006/relationships/image" Target="../media/image415.png"/><Relationship Id="rId7" Type="http://schemas.openxmlformats.org/officeDocument/2006/relationships/image" Target="../media/image3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5" Type="http://schemas.openxmlformats.org/officeDocument/2006/relationships/image" Target="../media/image406.png"/><Relationship Id="rId33" Type="http://schemas.openxmlformats.org/officeDocument/2006/relationships/image" Target="../media/image414.png"/><Relationship Id="rId38" Type="http://schemas.openxmlformats.org/officeDocument/2006/relationships/image" Target="../media/image419.png"/><Relationship Id="rId2" Type="http://schemas.openxmlformats.org/officeDocument/2006/relationships/image" Target="../media/image385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29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11" Type="http://schemas.openxmlformats.org/officeDocument/2006/relationships/image" Target="../media/image393.png"/><Relationship Id="rId24" Type="http://schemas.openxmlformats.org/officeDocument/2006/relationships/image" Target="../media/image405.png"/><Relationship Id="rId32" Type="http://schemas.openxmlformats.org/officeDocument/2006/relationships/image" Target="../media/image413.png"/><Relationship Id="rId37" Type="http://schemas.openxmlformats.org/officeDocument/2006/relationships/image" Target="../media/image418.png"/><Relationship Id="rId5" Type="http://schemas.openxmlformats.org/officeDocument/2006/relationships/image" Target="../media/image388.png"/><Relationship Id="rId15" Type="http://schemas.openxmlformats.org/officeDocument/2006/relationships/image" Target="../media/image397.png"/><Relationship Id="rId23" Type="http://schemas.openxmlformats.org/officeDocument/2006/relationships/image" Target="../media/image72.png"/><Relationship Id="rId28" Type="http://schemas.openxmlformats.org/officeDocument/2006/relationships/image" Target="../media/image409.png"/><Relationship Id="rId36" Type="http://schemas.openxmlformats.org/officeDocument/2006/relationships/image" Target="../media/image417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31" Type="http://schemas.openxmlformats.org/officeDocument/2006/relationships/image" Target="../media/image412.png"/><Relationship Id="rId4" Type="http://schemas.openxmlformats.org/officeDocument/2006/relationships/image" Target="../media/image387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8.png"/><Relationship Id="rId30" Type="http://schemas.openxmlformats.org/officeDocument/2006/relationships/image" Target="../media/image411.png"/><Relationship Id="rId35" Type="http://schemas.openxmlformats.org/officeDocument/2006/relationships/image" Target="../media/image416.png"/><Relationship Id="rId8" Type="http://schemas.openxmlformats.org/officeDocument/2006/relationships/image" Target="../media/image390.png"/><Relationship Id="rId3" Type="http://schemas.openxmlformats.org/officeDocument/2006/relationships/image" Target="../media/image38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5.png"/><Relationship Id="rId26" Type="http://schemas.openxmlformats.org/officeDocument/2006/relationships/image" Target="../media/image443.png"/><Relationship Id="rId21" Type="http://schemas.openxmlformats.org/officeDocument/2006/relationships/image" Target="../media/image438.png"/><Relationship Id="rId34" Type="http://schemas.openxmlformats.org/officeDocument/2006/relationships/image" Target="../media/image451.png"/><Relationship Id="rId7" Type="http://schemas.openxmlformats.org/officeDocument/2006/relationships/image" Target="../media/image425.png"/><Relationship Id="rId12" Type="http://schemas.openxmlformats.org/officeDocument/2006/relationships/image" Target="../media/image429.png"/><Relationship Id="rId17" Type="http://schemas.openxmlformats.org/officeDocument/2006/relationships/image" Target="../media/image434.png"/><Relationship Id="rId25" Type="http://schemas.openxmlformats.org/officeDocument/2006/relationships/image" Target="../media/image442.png"/><Relationship Id="rId33" Type="http://schemas.openxmlformats.org/officeDocument/2006/relationships/image" Target="../media/image450.png"/><Relationship Id="rId2" Type="http://schemas.openxmlformats.org/officeDocument/2006/relationships/image" Target="../media/image420.png"/><Relationship Id="rId16" Type="http://schemas.openxmlformats.org/officeDocument/2006/relationships/image" Target="../media/image433.png"/><Relationship Id="rId20" Type="http://schemas.openxmlformats.org/officeDocument/2006/relationships/image" Target="../media/image437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11" Type="http://schemas.openxmlformats.org/officeDocument/2006/relationships/image" Target="../media/image428.png"/><Relationship Id="rId24" Type="http://schemas.openxmlformats.org/officeDocument/2006/relationships/image" Target="../media/image441.png"/><Relationship Id="rId32" Type="http://schemas.openxmlformats.org/officeDocument/2006/relationships/image" Target="../media/image449.png"/><Relationship Id="rId37" Type="http://schemas.openxmlformats.org/officeDocument/2006/relationships/image" Target="../media/image72.png"/><Relationship Id="rId5" Type="http://schemas.openxmlformats.org/officeDocument/2006/relationships/image" Target="../media/image423.png"/><Relationship Id="rId15" Type="http://schemas.openxmlformats.org/officeDocument/2006/relationships/image" Target="../media/image432.png"/><Relationship Id="rId23" Type="http://schemas.openxmlformats.org/officeDocument/2006/relationships/image" Target="../media/image440.png"/><Relationship Id="rId28" Type="http://schemas.openxmlformats.org/officeDocument/2006/relationships/image" Target="../media/image445.png"/><Relationship Id="rId36" Type="http://schemas.openxmlformats.org/officeDocument/2006/relationships/image" Target="../media/image453.png"/><Relationship Id="rId10" Type="http://schemas.openxmlformats.org/officeDocument/2006/relationships/image" Target="../media/image39.png"/><Relationship Id="rId19" Type="http://schemas.openxmlformats.org/officeDocument/2006/relationships/image" Target="../media/image436.png"/><Relationship Id="rId31" Type="http://schemas.openxmlformats.org/officeDocument/2006/relationships/image" Target="../media/image44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1.png"/><Relationship Id="rId22" Type="http://schemas.openxmlformats.org/officeDocument/2006/relationships/image" Target="../media/image439.png"/><Relationship Id="rId27" Type="http://schemas.openxmlformats.org/officeDocument/2006/relationships/image" Target="../media/image444.png"/><Relationship Id="rId30" Type="http://schemas.openxmlformats.org/officeDocument/2006/relationships/image" Target="../media/image447.png"/><Relationship Id="rId35" Type="http://schemas.openxmlformats.org/officeDocument/2006/relationships/image" Target="../media/image452.png"/><Relationship Id="rId8" Type="http://schemas.openxmlformats.org/officeDocument/2006/relationships/image" Target="../media/image426.png"/><Relationship Id="rId3" Type="http://schemas.openxmlformats.org/officeDocument/2006/relationships/image" Target="../media/image4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39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21" Type="http://schemas.openxmlformats.org/officeDocument/2006/relationships/image" Target="../media/image89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9.png"/><Relationship Id="rId5" Type="http://schemas.openxmlformats.org/officeDocument/2006/relationships/image" Target="../media/image38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111.png"/><Relationship Id="rId21" Type="http://schemas.openxmlformats.org/officeDocument/2006/relationships/image" Target="../media/image128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7.png"/><Relationship Id="rId4" Type="http://schemas.openxmlformats.org/officeDocument/2006/relationships/image" Target="../media/image112.png"/><Relationship Id="rId9" Type="http://schemas.openxmlformats.org/officeDocument/2006/relationships/image" Target="../media/image39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478000" y="647700"/>
            <a:ext cx="13931900" cy="139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684500" y="1854200"/>
            <a:ext cx="11506200" cy="1150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03700" y="3073400"/>
            <a:ext cx="9080500" cy="908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6903700" y="3073400"/>
            <a:ext cx="9080500" cy="908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7800" y="4127500"/>
            <a:ext cx="6959600" cy="6959600"/>
          </a:xfrm>
          <a:prstGeom prst="rect">
            <a:avLst/>
          </a:prstGeom>
          <a:effectLst>
            <a:outerShdw blurRad="834634" dir="5400000">
              <a:srgbClr val="25819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8600" y="4178300"/>
            <a:ext cx="6705600" cy="688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" y="3962400"/>
            <a:ext cx="139700" cy="382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8300700" y="3848100"/>
            <a:ext cx="5588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0400" y="39878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7335500" y="11595100"/>
            <a:ext cx="558800" cy="558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75200" y="11734800"/>
            <a:ext cx="279400" cy="279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20878800" y="1574800"/>
            <a:ext cx="558800" cy="55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18500" y="17145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14414500" y="8966200"/>
            <a:ext cx="558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4200" y="9105900"/>
            <a:ext cx="279400" cy="27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>
            <a:alphaModFix amt="18000"/>
          </a:blip>
          <a:stretch>
            <a:fillRect/>
          </a:stretch>
        </p:blipFill>
        <p:spPr>
          <a:xfrm rot="19440000">
            <a:off x="14668500" y="9563100"/>
            <a:ext cx="3911600" cy="411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>
            <a:alphaModFix amt="18000"/>
          </a:blip>
          <a:stretch>
            <a:fillRect/>
          </a:stretch>
        </p:blipFill>
        <p:spPr>
          <a:xfrm rot="3180000">
            <a:off x="19481800" y="495300"/>
            <a:ext cx="3911600" cy="411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6100" y="4064000"/>
            <a:ext cx="457200" cy="622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63699" y="4787900"/>
            <a:ext cx="14783544" cy="3200400"/>
          </a:xfrm>
          <a:prstGeom prst="rect">
            <a:avLst/>
          </a:prstGeom>
        </p:spPr>
        <p:txBody>
          <a:bodyPr lIns="0" tIns="228177" rIns="0" bIns="0" rtlCol="0" anchor="t"/>
          <a:lstStyle/>
          <a:p>
            <a:pPr lvl="0" algn="l">
              <a:lnSpc>
                <a:spcPct val="87149"/>
              </a:lnSpc>
            </a:pPr>
            <a:r>
              <a:rPr lang="en-US" altLang="ko-KR" sz="10270" b="1" dirty="0">
                <a:solidFill>
                  <a:srgbClr val="258190"/>
                </a:solidFill>
                <a:latin typeface="Pretendard Medium" panose="020B0600000101010101" charset="-127"/>
                <a:ea typeface="Pretendard Medium" panose="020B0600000101010101" charset="-127"/>
              </a:rPr>
              <a:t>SMART SAFETY </a:t>
            </a:r>
            <a:r>
              <a:rPr lang="en-US" altLang="ko-KR" sz="10270" b="1" dirty="0">
                <a:latin typeface="Pretendard Medium" panose="020B0600000101010101" charset="-127"/>
                <a:ea typeface="Pretendard Medium" panose="020B0600000101010101" charset="-127"/>
              </a:rPr>
              <a:t>MANAGEMENT SYSTEM</a:t>
            </a:r>
            <a:endParaRPr lang="en" sz="10270" b="1" i="0" u="none" strike="noStrike" spc="103" dirty="0">
              <a:solidFill>
                <a:srgbClr val="21212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25700" y="4000500"/>
            <a:ext cx="7708900" cy="711200"/>
          </a:xfrm>
          <a:prstGeom prst="rect">
            <a:avLst/>
          </a:prstGeom>
        </p:spPr>
        <p:txBody>
          <a:bodyPr lIns="0" tIns="73660" rIns="0" bIns="0" rtlCol="0" anchor="t"/>
          <a:lstStyle/>
          <a:p>
            <a:pPr lvl="0" algn="l">
              <a:lnSpc>
                <a:spcPct val="92130"/>
              </a:lnSpc>
            </a:pPr>
            <a:r>
              <a:rPr lang="ko-KR" altLang="en-US" sz="4000" b="1" dirty="0">
                <a:latin typeface="Pretendard Medium" panose="020B0600000101010101" charset="-127"/>
                <a:ea typeface="Pretendard Medium" panose="020B0600000101010101" charset="-127"/>
              </a:rPr>
              <a:t>스마트 안전관리 시스템 구축 프로젝트</a:t>
            </a:r>
            <a:endParaRPr lang="ko-KR" sz="4000" b="1" i="0" u="none" strike="noStrike" spc="-80" dirty="0">
              <a:solidFill>
                <a:srgbClr val="030D3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51000" y="723900"/>
            <a:ext cx="34544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>
                <a:solidFill>
                  <a:srgbClr val="212121"/>
                </a:solidFill>
                <a:latin typeface="Pretendard Medium" panose="020B0600000101010101" charset="-127"/>
                <a:ea typeface="Pretendard Medium" panose="020B0600000101010101" charset="-127"/>
              </a:rPr>
              <a:t>스마트 의료기기 진단 관리</a:t>
            </a:r>
            <a:endParaRPr lang="en" sz="2400" b="0" i="0" u="none" strike="noStrike" dirty="0">
              <a:solidFill>
                <a:srgbClr val="21212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AF6101-1BEE-4EA4-8D14-63FEFC1F4D4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9" y="723900"/>
            <a:ext cx="431801" cy="431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6471900" y="-9461500"/>
            <a:ext cx="123190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538700" y="-8394700"/>
            <a:ext cx="10172700" cy="1017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8605500" y="-7327900"/>
            <a:ext cx="8026400" cy="802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19672300" y="-6261100"/>
            <a:ext cx="5905500" cy="590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20840700" y="-5092700"/>
            <a:ext cx="3568700" cy="356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3480000">
            <a:off x="20929600" y="723900"/>
            <a:ext cx="3479800" cy="365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9680000">
            <a:off x="15709900" y="-2882900"/>
            <a:ext cx="3479800" cy="365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6200000">
            <a:off x="431800" y="-457200"/>
            <a:ext cx="3479800" cy="365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0579100" y="1498600"/>
            <a:ext cx="32258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7000"/>
          </a:blip>
          <a:stretch>
            <a:fillRect/>
          </a:stretch>
        </p:blipFill>
        <p:spPr>
          <a:xfrm>
            <a:off x="6477000" y="5168900"/>
            <a:ext cx="9385300" cy="170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5300" y="5067300"/>
            <a:ext cx="7594600" cy="1905000"/>
          </a:xfrm>
          <a:prstGeom prst="rect">
            <a:avLst/>
          </a:prstGeom>
          <a:effectLst>
            <a:outerShdw blurRad="152400" dist="117231" dir="10680000">
              <a:srgbClr val="124B54">
                <a:alpha val="5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1700" y="5651500"/>
            <a:ext cx="5334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77000"/>
          </a:blip>
          <a:stretch>
            <a:fillRect/>
          </a:stretch>
        </p:blipFill>
        <p:spPr>
          <a:xfrm>
            <a:off x="6477000" y="7772400"/>
            <a:ext cx="93853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5300" y="7670800"/>
            <a:ext cx="7594600" cy="1905000"/>
          </a:xfrm>
          <a:prstGeom prst="rect">
            <a:avLst/>
          </a:prstGeom>
          <a:effectLst>
            <a:outerShdw blurRad="152400" dist="117231" dir="10680000">
              <a:srgbClr val="124B54">
                <a:alpha val="54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1700" y="8255000"/>
            <a:ext cx="5334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alphaModFix amt="77000"/>
          </a:blip>
          <a:stretch>
            <a:fillRect/>
          </a:stretch>
        </p:blipFill>
        <p:spPr>
          <a:xfrm>
            <a:off x="6489700" y="10375900"/>
            <a:ext cx="9385300" cy="170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0" y="10274300"/>
            <a:ext cx="7594600" cy="1905000"/>
          </a:xfrm>
          <a:prstGeom prst="rect">
            <a:avLst/>
          </a:prstGeom>
          <a:effectLst>
            <a:outerShdw blurRad="152400" dist="117231" dir="10680000">
              <a:srgbClr val="124B54">
                <a:alpha val="54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1700" y="10858500"/>
            <a:ext cx="5334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1200" y="7277100"/>
            <a:ext cx="175260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1200" y="9893300"/>
            <a:ext cx="175260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6100" y="4432300"/>
            <a:ext cx="1219200" cy="419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71900" y="4432300"/>
            <a:ext cx="1219200" cy="419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414500" y="10769600"/>
            <a:ext cx="5308600" cy="9652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이곳에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글로벌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네트워크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구축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en" sz="2800" b="0" i="0" u="none" strike="noStrike" spc="-56">
                <a:solidFill>
                  <a:srgbClr val="258190"/>
                </a:solidFill>
                <a:ea typeface="Pretendard SemiBold"/>
              </a:rPr>
              <a:t>기회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를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입력해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보세요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74200" y="4432300"/>
            <a:ext cx="1130300" cy="431800"/>
          </a:xfrm>
          <a:prstGeom prst="rect">
            <a:avLst/>
          </a:prstGeom>
        </p:spPr>
        <p:txBody>
          <a:bodyPr lIns="0" tIns="0" rIns="0" bIns="16764" rtlCol="0" anchor="b"/>
          <a:lstStyle/>
          <a:p>
            <a:pPr lvl="0" algn="ctr">
              <a:lnSpc>
                <a:spcPct val="107070"/>
              </a:lnSpc>
            </a:pPr>
            <a:r>
              <a:rPr lang="ko-KR" sz="2400" b="0" i="0" u="none" strike="noStrike" spc="-48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2400" b="0" i="0" u="none" strike="noStrike" spc="-48">
                <a:solidFill>
                  <a:srgbClr val="258190"/>
                </a:solidFill>
                <a:latin typeface="Pretendard Bold"/>
              </a:rPr>
              <a:t> 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93000" y="5524500"/>
            <a:ext cx="4724400" cy="97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시장포화도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경쟁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강도를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14500" y="5549900"/>
            <a:ext cx="5308600" cy="9652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이곳에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시장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규모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및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성장률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데이터를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입력해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보세요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93000" y="8128000"/>
            <a:ext cx="4749800" cy="97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법적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비용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소요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시간을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넣어보세요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14500" y="8166100"/>
            <a:ext cx="5308600" cy="9652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이곳에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사회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시스템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등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사업</a:t>
            </a:r>
            <a:r>
              <a:rPr lang="en-US" sz="2800" b="0" i="0" u="none" strike="noStrike" spc="-56">
                <a:solidFill>
                  <a:srgbClr val="258190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58190"/>
                </a:solidFill>
                <a:ea typeface="Pretendard SemiBold"/>
              </a:rPr>
              <a:t>환경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을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800" b="0" i="0" u="none" strike="noStrike" spc="-56">
                <a:solidFill>
                  <a:srgbClr val="212121"/>
                </a:solidFill>
                <a:ea typeface="Pretendard SemiBold"/>
              </a:rPr>
              <a:t>넣어보세요</a:t>
            </a:r>
            <a:r>
              <a:rPr lang="en-US" sz="2800" b="0" i="0" u="none" strike="noStrike" spc="-56">
                <a:solidFill>
                  <a:srgbClr val="212121"/>
                </a:solidFill>
                <a:latin typeface="Pretendard SemiBold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93000" y="10744200"/>
            <a:ext cx="4749800" cy="97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브랜드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구축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비용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마케팅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비용을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70" b="0" i="0" u="none" strike="noStrike" spc="-53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2670" b="0" i="0" u="none" strike="noStrike" spc="-53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75000" y="5372100"/>
            <a:ext cx="2540000" cy="1193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대규모</a:t>
            </a:r>
          </a:p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시장기회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75000" y="7988300"/>
            <a:ext cx="2540000" cy="1193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안정적</a:t>
            </a:r>
          </a:p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사업환경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75000" y="10591800"/>
            <a:ext cx="2540000" cy="1193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글로벌</a:t>
            </a:r>
          </a:p>
          <a:p>
            <a:pPr lvl="0" algn="ctr">
              <a:lnSpc>
                <a:spcPct val="99600"/>
              </a:lnSpc>
            </a:pPr>
            <a:r>
              <a:rPr lang="en" sz="3600" b="0" i="0" u="none" strike="noStrike" spc="144">
                <a:solidFill>
                  <a:srgbClr val="FFFFFF"/>
                </a:solidFill>
                <a:ea typeface="Pretendard Bold"/>
              </a:rPr>
              <a:t>허브효과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22700" y="4432300"/>
            <a:ext cx="1130300" cy="431800"/>
          </a:xfrm>
          <a:prstGeom prst="rect">
            <a:avLst/>
          </a:prstGeom>
        </p:spPr>
        <p:txBody>
          <a:bodyPr lIns="0" tIns="0" rIns="0" bIns="16764" rtlCol="0" anchor="b"/>
          <a:lstStyle/>
          <a:p>
            <a:pPr lvl="0" algn="ctr">
              <a:lnSpc>
                <a:spcPct val="107070"/>
              </a:lnSpc>
            </a:pPr>
            <a:r>
              <a:rPr lang="ko-KR" sz="2400" b="0" i="0" u="none" strike="noStrike" spc="-48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2400" b="0" i="0" u="none" strike="noStrike" spc="-48">
                <a:solidFill>
                  <a:srgbClr val="258190"/>
                </a:solidFill>
                <a:latin typeface="Pretendard Bold"/>
              </a:rPr>
              <a:t> 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마스터플랜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31000" y="2095500"/>
            <a:ext cx="109220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B5E1E1"/>
                </a:solidFill>
                <a:latin typeface="Pretendard Bold"/>
              </a:rPr>
              <a:t>Target </a:t>
            </a:r>
            <a:r>
              <a:rPr lang="en" sz="8400" b="0" i="0" u="none" strike="noStrike">
                <a:solidFill>
                  <a:srgbClr val="BFE3E4"/>
                </a:solidFill>
                <a:latin typeface="Pretendard Bold"/>
              </a:rPr>
              <a:t> </a:t>
            </a:r>
            <a:r>
              <a:rPr lang="en" sz="8400" b="0" i="0" u="none" strike="noStrike">
                <a:solidFill>
                  <a:srgbClr val="FFFFFF"/>
                </a:solidFill>
                <a:latin typeface="Pretendard Bold"/>
              </a:rPr>
              <a:t>Market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69600" y="1549400"/>
            <a:ext cx="28575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우선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Chapter 02.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기회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탐색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744700" y="-11188700"/>
            <a:ext cx="13474700" cy="134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9024600" y="-5943600"/>
            <a:ext cx="8788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3900000">
            <a:off x="20840700" y="-444500"/>
            <a:ext cx="3479800" cy="365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0972800" y="1498600"/>
            <a:ext cx="2425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546600"/>
            <a:ext cx="8686800" cy="779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10655300"/>
            <a:ext cx="17399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632200" y="7924800"/>
            <a:ext cx="7975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2000"/>
          </a:blip>
          <a:stretch>
            <a:fillRect/>
          </a:stretch>
        </p:blipFill>
        <p:spPr>
          <a:xfrm>
            <a:off x="4673600" y="7162800"/>
            <a:ext cx="18669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52000"/>
          </a:blip>
          <a:stretch>
            <a:fillRect/>
          </a:stretch>
        </p:blipFill>
        <p:spPr>
          <a:xfrm>
            <a:off x="8750300" y="7162800"/>
            <a:ext cx="186690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52000"/>
          </a:blip>
          <a:stretch>
            <a:fillRect/>
          </a:stretch>
        </p:blipFill>
        <p:spPr>
          <a:xfrm>
            <a:off x="4673600" y="9550400"/>
            <a:ext cx="1866900" cy="36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52000"/>
          </a:blip>
          <a:stretch>
            <a:fillRect/>
          </a:stretch>
        </p:blipFill>
        <p:spPr>
          <a:xfrm>
            <a:off x="8750300" y="9550400"/>
            <a:ext cx="18669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486400" y="7924800"/>
            <a:ext cx="4267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3581400" y="10375900"/>
            <a:ext cx="80772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1400" y="4800600"/>
            <a:ext cx="80264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5600" y="10655300"/>
            <a:ext cx="62103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35600" y="11391900"/>
            <a:ext cx="62103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09900" y="6413500"/>
            <a:ext cx="5524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65200" y="5562600"/>
            <a:ext cx="2882900" cy="577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09500" y="7327900"/>
            <a:ext cx="2235200" cy="223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73200" y="6197600"/>
            <a:ext cx="5334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71600" y="10020300"/>
            <a:ext cx="6604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252700" y="7404100"/>
            <a:ext cx="6731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252700" y="8991600"/>
            <a:ext cx="6731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>
            <a:alphaModFix amt="82000"/>
          </a:blip>
          <a:stretch>
            <a:fillRect/>
          </a:stretch>
        </p:blipFill>
        <p:spPr>
          <a:xfrm>
            <a:off x="12496800" y="7315200"/>
            <a:ext cx="2247900" cy="2247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48100" y="8483600"/>
            <a:ext cx="46482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608300" y="10553700"/>
            <a:ext cx="56261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090900" y="4876800"/>
            <a:ext cx="3302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865600" y="6832600"/>
            <a:ext cx="330200" cy="330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878300" y="8953500"/>
            <a:ext cx="330200" cy="330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090900" y="10934700"/>
            <a:ext cx="3302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>
            <a:alphaModFix amt="48000"/>
          </a:blip>
          <a:stretch>
            <a:fillRect/>
          </a:stretch>
        </p:blipFill>
        <p:spPr>
          <a:xfrm>
            <a:off x="18656300" y="6883400"/>
            <a:ext cx="965200" cy="254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>
            <a:alphaModFix amt="48000"/>
          </a:blip>
          <a:stretch>
            <a:fillRect/>
          </a:stretch>
        </p:blipFill>
        <p:spPr>
          <a:xfrm>
            <a:off x="18630900" y="9004300"/>
            <a:ext cx="1104900" cy="254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>
            <a:alphaModFix amt="48000"/>
          </a:blip>
          <a:stretch>
            <a:fillRect/>
          </a:stretch>
        </p:blipFill>
        <p:spPr>
          <a:xfrm>
            <a:off x="17881600" y="10972800"/>
            <a:ext cx="1295400" cy="254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>
            <a:alphaModFix amt="48000"/>
          </a:blip>
          <a:stretch>
            <a:fillRect/>
          </a:stretch>
        </p:blipFill>
        <p:spPr>
          <a:xfrm>
            <a:off x="17856200" y="4902200"/>
            <a:ext cx="1168400" cy="25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Market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Deep-Dive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10900" y="1549400"/>
            <a:ext cx="23749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상세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분석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116300" y="49149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891000" y="68707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891000" y="89916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116300" y="109601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535400" y="4787900"/>
            <a:ext cx="13843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en" sz="2722" b="0" i="0" u="none" strike="noStrike" spc="-54">
                <a:solidFill>
                  <a:srgbClr val="258190"/>
                </a:solidFill>
                <a:ea typeface="Pretendard Bold"/>
              </a:rPr>
              <a:t>규제환경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129000" y="11391900"/>
            <a:ext cx="4445000" cy="762000"/>
          </a:xfrm>
          <a:prstGeom prst="rect">
            <a:avLst/>
          </a:prstGeom>
        </p:spPr>
        <p:txBody>
          <a:bodyPr lIns="0" tIns="12595" rIns="0" bIns="0" rtlCol="0" anchor="t"/>
          <a:lstStyle/>
          <a:p>
            <a:pPr lvl="0" algn="l">
              <a:lnSpc>
                <a:spcPct val="108729"/>
              </a:lnSpc>
            </a:pP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기존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업체들의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서비스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공백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영역을</a:t>
            </a:r>
          </a:p>
          <a:p>
            <a:pPr lvl="0" algn="l">
              <a:lnSpc>
                <a:spcPct val="108729"/>
              </a:lnSpc>
            </a:pP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548100" y="10858500"/>
            <a:ext cx="13716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en" sz="2722" b="0" i="0" u="none" strike="noStrike" spc="-54">
                <a:solidFill>
                  <a:srgbClr val="258190"/>
                </a:solidFill>
                <a:ea typeface="Pretendard Bold"/>
              </a:rPr>
              <a:t>진입기회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903700" y="7302500"/>
            <a:ext cx="4279900" cy="762000"/>
          </a:xfrm>
          <a:prstGeom prst="rect">
            <a:avLst/>
          </a:prstGeom>
        </p:spPr>
        <p:txBody>
          <a:bodyPr lIns="0" tIns="12595" rIns="0" bIns="0" rtlCol="0" anchor="t"/>
          <a:lstStyle/>
          <a:p>
            <a:pPr lvl="0" algn="l">
              <a:lnSpc>
                <a:spcPct val="108729"/>
              </a:lnSpc>
            </a:pP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주요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유통업체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온라인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플랫폼을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보세요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310100" y="6769100"/>
            <a:ext cx="13335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en" sz="2722" b="0" i="0" u="none" strike="noStrike" spc="-54">
                <a:solidFill>
                  <a:srgbClr val="258190"/>
                </a:solidFill>
                <a:ea typeface="Pretendard Bold"/>
              </a:rPr>
              <a:t>유통채널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903700" y="9410700"/>
            <a:ext cx="4279900" cy="762000"/>
          </a:xfrm>
          <a:prstGeom prst="rect">
            <a:avLst/>
          </a:prstGeom>
        </p:spPr>
        <p:txBody>
          <a:bodyPr lIns="0" tIns="12595" rIns="0" bIns="0" rtlCol="0" anchor="t"/>
          <a:lstStyle/>
          <a:p>
            <a:pPr lvl="0" algn="l">
              <a:lnSpc>
                <a:spcPct val="108729"/>
              </a:lnSpc>
            </a:pP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고객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구매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패턴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의사결정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과정을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310100" y="8890000"/>
            <a:ext cx="13335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en" sz="2722" b="0" i="0" u="none" strike="noStrike" spc="-54">
                <a:solidFill>
                  <a:srgbClr val="258190"/>
                </a:solidFill>
                <a:ea typeface="Pretendard Bold"/>
              </a:rPr>
              <a:t>고객특성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763500" y="8064500"/>
            <a:ext cx="1676400" cy="952500"/>
          </a:xfrm>
          <a:prstGeom prst="rect">
            <a:avLst/>
          </a:prstGeom>
        </p:spPr>
        <p:txBody>
          <a:bodyPr lIns="0" tIns="0" rIns="0" bIns="46566" rtlCol="0" anchor="b"/>
          <a:lstStyle/>
          <a:p>
            <a:pPr lvl="0" algn="ctr">
              <a:lnSpc>
                <a:spcPct val="95449"/>
              </a:lnSpc>
            </a:pPr>
            <a:r>
              <a:rPr lang="en" sz="2933" b="0" i="0" u="none" strike="noStrike">
                <a:solidFill>
                  <a:srgbClr val="FFFFFF"/>
                </a:solidFill>
                <a:ea typeface="Pretendard Bold"/>
              </a:rPr>
              <a:t>시장환경</a:t>
            </a:r>
          </a:p>
          <a:p>
            <a:pPr lvl="0" algn="ctr">
              <a:lnSpc>
                <a:spcPct val="95449"/>
              </a:lnSpc>
            </a:pPr>
            <a:r>
              <a:rPr lang="en" sz="2933" b="0" i="0" u="none" strike="noStrike">
                <a:solidFill>
                  <a:srgbClr val="FFFFFF"/>
                </a:solidFill>
                <a:ea typeface="Pretendard Bold"/>
              </a:rPr>
              <a:t>분석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43400" y="5854700"/>
            <a:ext cx="2540000" cy="34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시장</a:t>
            </a:r>
            <a:r>
              <a:rPr lang="en-US" sz="1933" b="0" i="0" u="none" strike="noStrike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규모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127500" y="6146800"/>
            <a:ext cx="2070100" cy="1130300"/>
          </a:xfrm>
          <a:prstGeom prst="rect">
            <a:avLst/>
          </a:prstGeom>
        </p:spPr>
        <p:txBody>
          <a:bodyPr lIns="0" tIns="217169" rIns="0" bIns="0" rtlCol="0" anchor="t"/>
          <a:lstStyle/>
          <a:p>
            <a:pPr lvl="0" algn="r">
              <a:lnSpc>
                <a:spcPct val="71380"/>
              </a:lnSpc>
            </a:pPr>
            <a:r>
              <a:rPr lang="en" sz="6333" b="0" i="0" u="none" strike="noStrike">
                <a:solidFill>
                  <a:srgbClr val="212121"/>
                </a:solidFill>
                <a:latin typeface="Heebo Bold"/>
              </a:rPr>
              <a:t>XX.X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261100" y="6667500"/>
            <a:ext cx="876300" cy="36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ko-KR" sz="2072" b="0" i="0" u="none" strike="noStrike">
                <a:solidFill>
                  <a:srgbClr val="212121"/>
                </a:solidFill>
                <a:ea typeface="Pretendard Medium"/>
              </a:rPr>
              <a:t>억</a:t>
            </a:r>
            <a:r>
              <a:rPr lang="en-US" sz="2072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072" b="0" i="0" u="none" strike="noStrike">
                <a:solidFill>
                  <a:srgbClr val="212121"/>
                </a:solidFill>
                <a:ea typeface="Pretendard Medium"/>
              </a:rPr>
              <a:t>달러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89500" y="7200900"/>
            <a:ext cx="14351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-US" sz="1645" b="0" i="0" u="none" strike="noStrike">
                <a:solidFill>
                  <a:srgbClr val="212121"/>
                </a:solidFill>
                <a:latin typeface="Pretendard Medium"/>
              </a:rPr>
              <a:t>20XX</a:t>
            </a:r>
            <a:r>
              <a:rPr lang="ko-KR" sz="1645" b="0" i="0" u="none" strike="noStrike">
                <a:solidFill>
                  <a:srgbClr val="212121"/>
                </a:solidFill>
                <a:ea typeface="Pretendard Medium"/>
              </a:rPr>
              <a:t>기준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534400" y="6146800"/>
            <a:ext cx="2298700" cy="1130300"/>
          </a:xfrm>
          <a:prstGeom prst="rect">
            <a:avLst/>
          </a:prstGeom>
        </p:spPr>
        <p:txBody>
          <a:bodyPr lIns="0" tIns="217169" rIns="0" bIns="0" rtlCol="0" anchor="t"/>
          <a:lstStyle/>
          <a:p>
            <a:pPr lvl="0" algn="ctr">
              <a:lnSpc>
                <a:spcPct val="71380"/>
              </a:lnSpc>
            </a:pPr>
            <a:r>
              <a:rPr lang="en" sz="6333" b="0" i="0" u="none" strike="noStrike">
                <a:solidFill>
                  <a:srgbClr val="212121"/>
                </a:solidFill>
                <a:latin typeface="Heebo Bold"/>
              </a:rPr>
              <a:t>4.2%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420100" y="5854700"/>
            <a:ext cx="2540000" cy="34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연평균</a:t>
            </a:r>
            <a:r>
              <a:rPr lang="en-US" sz="1933" b="0" i="0" u="none" strike="noStrike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성장률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928100" y="7200900"/>
            <a:ext cx="1511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45" b="0" i="0" u="none" strike="noStrike">
                <a:solidFill>
                  <a:srgbClr val="212121"/>
                </a:solidFill>
                <a:latin typeface="Pretendard Medium"/>
              </a:rPr>
              <a:t>20XX~20XX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127500" y="8521700"/>
            <a:ext cx="2565400" cy="1130300"/>
          </a:xfrm>
          <a:prstGeom prst="rect">
            <a:avLst/>
          </a:prstGeom>
        </p:spPr>
        <p:txBody>
          <a:bodyPr lIns="0" tIns="217169" rIns="0" bIns="0" rtlCol="0" anchor="t"/>
          <a:lstStyle/>
          <a:p>
            <a:pPr lvl="0" algn="r">
              <a:lnSpc>
                <a:spcPct val="71380"/>
              </a:lnSpc>
            </a:pPr>
            <a:r>
              <a:rPr lang="en" sz="6333" b="0" i="0" u="none" strike="noStrike">
                <a:solidFill>
                  <a:srgbClr val="212121"/>
                </a:solidFill>
                <a:latin typeface="Heebo Bold"/>
              </a:rPr>
              <a:t>25-45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756400" y="9029700"/>
            <a:ext cx="381000" cy="36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3669"/>
              </a:lnSpc>
            </a:pPr>
            <a:r>
              <a:rPr lang="en" sz="2072" b="0" i="0" u="none" strike="noStrike">
                <a:solidFill>
                  <a:srgbClr val="212121"/>
                </a:solidFill>
                <a:ea typeface="Pretendard Medium"/>
              </a:rPr>
              <a:t>세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43400" y="8242300"/>
            <a:ext cx="2540000" cy="34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주요</a:t>
            </a:r>
            <a:r>
              <a:rPr lang="en-US" sz="1933" b="0" i="0" u="none" strike="noStrike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고객층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75200" y="9601200"/>
            <a:ext cx="16764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645" b="0" i="0" u="none" strike="noStrike">
                <a:solidFill>
                  <a:srgbClr val="212121"/>
                </a:solidFill>
                <a:ea typeface="Pretendard Medium"/>
              </a:rPr>
              <a:t>중산층</a:t>
            </a:r>
            <a:r>
              <a:rPr lang="en-US" sz="1645" b="0" i="0" u="none" strike="noStrike">
                <a:solidFill>
                  <a:srgbClr val="212121"/>
                </a:solidFill>
                <a:latin typeface="Pretendard Medium"/>
              </a:rPr>
              <a:t> / </a:t>
            </a:r>
            <a:r>
              <a:rPr lang="ko-KR" sz="1645" b="0" i="0" u="none" strike="noStrike">
                <a:solidFill>
                  <a:srgbClr val="212121"/>
                </a:solidFill>
                <a:ea typeface="Pretendard Medium"/>
              </a:rPr>
              <a:t>기업고객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089900" y="8559800"/>
            <a:ext cx="3175000" cy="965200"/>
          </a:xfrm>
          <a:prstGeom prst="rect">
            <a:avLst/>
          </a:prstGeom>
        </p:spPr>
        <p:txBody>
          <a:bodyPr lIns="0" tIns="185166" rIns="0" bIns="0" rtlCol="0" anchor="t"/>
          <a:lstStyle/>
          <a:p>
            <a:pPr lvl="0" algn="ctr">
              <a:lnSpc>
                <a:spcPct val="71380"/>
              </a:lnSpc>
            </a:pPr>
            <a:r>
              <a:rPr lang="en" sz="5400" b="0" i="0" u="none" strike="noStrike">
                <a:solidFill>
                  <a:srgbClr val="212121"/>
                </a:solidFill>
                <a:ea typeface="Pretendard ExtraBold"/>
              </a:rPr>
              <a:t>성숙시장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420100" y="8242300"/>
            <a:ext cx="2540000" cy="34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시장</a:t>
            </a:r>
            <a:r>
              <a:rPr lang="en-US" sz="1933" b="0" i="0" u="none" strike="noStrike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1933" b="0" i="0" u="none" strike="noStrike">
                <a:solidFill>
                  <a:srgbClr val="258190"/>
                </a:solidFill>
                <a:ea typeface="Pretendard Bold"/>
              </a:rPr>
              <a:t>성숙도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890000" y="9601200"/>
            <a:ext cx="15875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645" b="0" i="0" u="none" strike="noStrike">
                <a:solidFill>
                  <a:srgbClr val="212121"/>
                </a:solidFill>
                <a:ea typeface="Pretendard Medium"/>
              </a:rPr>
              <a:t>도입기</a:t>
            </a:r>
            <a:r>
              <a:rPr lang="en-US" sz="1645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1645" b="0" i="0" u="none" strike="noStrike">
                <a:solidFill>
                  <a:srgbClr val="212121"/>
                </a:solidFill>
                <a:ea typeface="Pretendard Medium"/>
              </a:rPr>
              <a:t>완료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721100" y="10960100"/>
            <a:ext cx="1460500" cy="800100"/>
          </a:xfrm>
          <a:prstGeom prst="rect">
            <a:avLst/>
          </a:prstGeom>
        </p:spPr>
        <p:txBody>
          <a:bodyPr lIns="0" tIns="0" rIns="0" bIns="14816" rtlCol="0" anchor="b"/>
          <a:lstStyle/>
          <a:p>
            <a:pPr lvl="0" algn="ctr">
              <a:lnSpc>
                <a:spcPct val="107899"/>
              </a:lnSpc>
            </a:pPr>
            <a:r>
              <a:rPr lang="ko-KR" sz="2333" b="0" i="0" u="none" strike="noStrike" spc="-47">
                <a:solidFill>
                  <a:srgbClr val="FFFFFF"/>
                </a:solidFill>
                <a:ea typeface="Pretendard Bold"/>
              </a:rPr>
              <a:t>진입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Bold"/>
              </a:rPr>
              <a:t>시</a:t>
            </a:r>
          </a:p>
          <a:p>
            <a:pPr lvl="0" algn="ctr">
              <a:lnSpc>
                <a:spcPct val="107899"/>
              </a:lnSpc>
            </a:pPr>
            <a:r>
              <a:rPr lang="en" sz="2333" b="0" i="0" u="none" strike="noStrike" spc="-47">
                <a:solidFill>
                  <a:srgbClr val="FFFFFF"/>
                </a:solidFill>
                <a:ea typeface="Pretendard Bold"/>
              </a:rPr>
              <a:t>고려사항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19600" y="4953000"/>
            <a:ext cx="64135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533" b="0" i="0" u="none" strike="noStrike" spc="-51">
                <a:solidFill>
                  <a:srgbClr val="FFFFFF"/>
                </a:solidFill>
                <a:ea typeface="Pretendard Bold"/>
              </a:rPr>
              <a:t>국가</a:t>
            </a:r>
            <a:r>
              <a:rPr lang="en-US" sz="2533" b="0" i="0" u="none" strike="noStrike" spc="-51">
                <a:solidFill>
                  <a:srgbClr val="FFFFFF"/>
                </a:solidFill>
                <a:latin typeface="Pretendard Bold"/>
              </a:rPr>
              <a:t> A </a:t>
            </a:r>
            <a:r>
              <a:rPr lang="ko-KR" sz="2533" b="0" i="0" u="none" strike="noStrike" spc="-51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676900" y="10807700"/>
            <a:ext cx="5867400" cy="1054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207499"/>
              </a:lnSpc>
            </a:pP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1.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인증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취득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절차를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입력하세요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207499"/>
              </a:lnSpc>
            </a:pP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2.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경쟁사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대응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차별화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포인트를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 spc="-43">
                <a:solidFill>
                  <a:srgbClr val="212121"/>
                </a:solidFill>
                <a:ea typeface="Pretendard Medium"/>
              </a:rPr>
              <a:t>입력하세요</a:t>
            </a:r>
            <a:r>
              <a:rPr lang="en-US" sz="2133" b="0" i="0" u="none" strike="noStrike" spc="-43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129000" y="5334000"/>
            <a:ext cx="4445000" cy="762000"/>
          </a:xfrm>
          <a:prstGeom prst="rect">
            <a:avLst/>
          </a:prstGeom>
        </p:spPr>
        <p:txBody>
          <a:bodyPr lIns="0" tIns="12595" rIns="0" bIns="0" rtlCol="0" anchor="t"/>
          <a:lstStyle/>
          <a:p>
            <a:pPr lvl="0" algn="l">
              <a:lnSpc>
                <a:spcPct val="108729"/>
              </a:lnSpc>
            </a:pP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업계별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주요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규제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기관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법력을입력해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203" b="0" i="0" u="none" strike="noStrike" spc="-44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203" b="0" i="0" u="none" strike="noStrike" spc="-44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7957800" y="4902200"/>
            <a:ext cx="1079500" cy="266700"/>
          </a:xfrm>
          <a:prstGeom prst="rect">
            <a:avLst/>
          </a:prstGeom>
        </p:spPr>
        <p:txBody>
          <a:bodyPr lIns="0" tIns="49362" rIns="0" bIns="0" rtlCol="0" anchor="t"/>
          <a:lstStyle/>
          <a:p>
            <a:pPr lvl="0" algn="l">
              <a:lnSpc>
                <a:spcPct val="72210"/>
              </a:lnSpc>
            </a:pPr>
            <a:r>
              <a:rPr lang="en" sz="1466" b="0" i="0" u="none" strike="noStrike" spc="-28">
                <a:solidFill>
                  <a:srgbClr val="258190"/>
                </a:solidFill>
                <a:latin typeface="Pretendard Regular"/>
              </a:rPr>
              <a:t>Regulations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8745200" y="6883400"/>
            <a:ext cx="850900" cy="266700"/>
          </a:xfrm>
          <a:prstGeom prst="rect">
            <a:avLst/>
          </a:prstGeom>
        </p:spPr>
        <p:txBody>
          <a:bodyPr lIns="0" tIns="49362" rIns="0" bIns="0" rtlCol="0" anchor="t"/>
          <a:lstStyle/>
          <a:p>
            <a:pPr lvl="0" algn="l">
              <a:lnSpc>
                <a:spcPct val="72210"/>
              </a:lnSpc>
            </a:pPr>
            <a:r>
              <a:rPr lang="en" sz="1466" b="0" i="0" u="none" strike="noStrike" spc="-28">
                <a:solidFill>
                  <a:srgbClr val="258190"/>
                </a:solidFill>
                <a:latin typeface="Pretendard Regular"/>
              </a:rPr>
              <a:t>Channels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8745200" y="9004300"/>
            <a:ext cx="977900" cy="266700"/>
          </a:xfrm>
          <a:prstGeom prst="rect">
            <a:avLst/>
          </a:prstGeom>
        </p:spPr>
        <p:txBody>
          <a:bodyPr lIns="0" tIns="49362" rIns="0" bIns="0" rtlCol="0" anchor="t"/>
          <a:lstStyle/>
          <a:p>
            <a:pPr lvl="0" algn="l">
              <a:lnSpc>
                <a:spcPct val="72210"/>
              </a:lnSpc>
            </a:pPr>
            <a:r>
              <a:rPr lang="en" sz="1466" b="0" i="0" u="none" strike="noStrike" spc="-28">
                <a:solidFill>
                  <a:srgbClr val="258190"/>
                </a:solidFill>
                <a:latin typeface="Pretendard Regular"/>
              </a:rPr>
              <a:t>Customers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7983200" y="10972800"/>
            <a:ext cx="1168400" cy="266700"/>
          </a:xfrm>
          <a:prstGeom prst="rect">
            <a:avLst/>
          </a:prstGeom>
        </p:spPr>
        <p:txBody>
          <a:bodyPr lIns="0" tIns="49362" rIns="0" bIns="0" rtlCol="0" anchor="t"/>
          <a:lstStyle/>
          <a:p>
            <a:pPr lvl="0" algn="l">
              <a:lnSpc>
                <a:spcPct val="72210"/>
              </a:lnSpc>
            </a:pPr>
            <a:r>
              <a:rPr lang="en" sz="1466" b="0" i="0" u="none" strike="noStrike" spc="-28">
                <a:solidFill>
                  <a:srgbClr val="258190"/>
                </a:solidFill>
                <a:latin typeface="Pretendard Regular"/>
              </a:rPr>
              <a:t>Opportunities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03.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준비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17520000">
            <a:off x="1905000" y="-215900"/>
            <a:ext cx="3124200" cy="327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4394200" y="-11468100"/>
            <a:ext cx="13462000" cy="134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92100" y="-6781800"/>
            <a:ext cx="8788400" cy="878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4749800"/>
            <a:ext cx="5842000" cy="737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5740400"/>
            <a:ext cx="51816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7810500"/>
            <a:ext cx="5181600" cy="187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9906000"/>
            <a:ext cx="51816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500" y="5422900"/>
            <a:ext cx="56896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500" y="7797800"/>
            <a:ext cx="5689600" cy="153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500" y="10210800"/>
            <a:ext cx="5689600" cy="153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238500" y="6184900"/>
            <a:ext cx="965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238500" y="8547100"/>
            <a:ext cx="965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263900" y="10972800"/>
            <a:ext cx="965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00" y="5765800"/>
            <a:ext cx="6858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0" y="8178800"/>
            <a:ext cx="8001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7800" y="10629900"/>
            <a:ext cx="7112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0" y="70612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0" y="94488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92500" y="4749800"/>
            <a:ext cx="5842000" cy="737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35400" y="5740400"/>
            <a:ext cx="5181600" cy="187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5400" y="7810500"/>
            <a:ext cx="5181600" cy="187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35400" y="9906000"/>
            <a:ext cx="51816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>
            <a:alphaModFix amt="64000"/>
          </a:blip>
          <a:stretch>
            <a:fillRect/>
          </a:stretch>
        </p:blipFill>
        <p:spPr>
          <a:xfrm>
            <a:off x="8318500" y="6807200"/>
            <a:ext cx="1092200" cy="3733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2200" y="6515100"/>
            <a:ext cx="9906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2200" y="8597900"/>
            <a:ext cx="9906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2200" y="10680700"/>
            <a:ext cx="9906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0223500" y="6350000"/>
            <a:ext cx="4457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10223500" y="6985000"/>
            <a:ext cx="44577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0223500" y="8420100"/>
            <a:ext cx="44577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10223500" y="9055100"/>
            <a:ext cx="4457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0223500" y="10515600"/>
            <a:ext cx="44577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10223500" y="11150600"/>
            <a:ext cx="44577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9200" y="1485900"/>
            <a:ext cx="4165600" cy="508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5969000"/>
            <a:ext cx="292100" cy="254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6553200"/>
            <a:ext cx="292100" cy="254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12400" y="7137400"/>
            <a:ext cx="292100" cy="25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8039100"/>
            <a:ext cx="292100" cy="254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8636000"/>
            <a:ext cx="292100" cy="254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9220200"/>
            <a:ext cx="292100" cy="254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12400" y="10121900"/>
            <a:ext cx="292100" cy="254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10718800"/>
            <a:ext cx="292100" cy="254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11303000"/>
            <a:ext cx="292100" cy="254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Regulatory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Factors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50500" y="1549400"/>
            <a:ext cx="36957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진입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시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규제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법적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고려사항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44200" y="5029200"/>
            <a:ext cx="3390900" cy="482600"/>
          </a:xfrm>
          <a:prstGeom prst="rect">
            <a:avLst/>
          </a:prstGeom>
        </p:spPr>
        <p:txBody>
          <a:bodyPr lIns="0" tIns="0" rIns="0" bIns="19092" rtlCol="0" anchor="b"/>
          <a:lstStyle/>
          <a:p>
            <a:pPr lvl="0" algn="ctr">
              <a:lnSpc>
                <a:spcPct val="107070"/>
              </a:lnSpc>
            </a:pPr>
            <a:r>
              <a:rPr lang="en" sz="2733" b="0" i="0" u="none" strike="noStrike" spc="-55">
                <a:solidFill>
                  <a:srgbClr val="FFFFFF"/>
                </a:solidFill>
                <a:ea typeface="Pretendard Bold"/>
              </a:rPr>
              <a:t>규제내용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34700" y="5880100"/>
            <a:ext cx="3467100" cy="158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58530"/>
              </a:lnSpc>
            </a:pP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MRA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승인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절차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품질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인증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요구사항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안전성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검사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기준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49700" y="5930900"/>
            <a:ext cx="3797300" cy="546100"/>
          </a:xfrm>
          <a:prstGeom prst="rect">
            <a:avLst/>
          </a:prstGeom>
        </p:spPr>
        <p:txBody>
          <a:bodyPr lIns="0" tIns="0" rIns="0" bIns="21421" rtlCol="0" anchor="b"/>
          <a:lstStyle/>
          <a:p>
            <a:pPr lvl="0" algn="ctr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제품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인증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및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승인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규제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962400" y="8305800"/>
            <a:ext cx="3771900" cy="546100"/>
          </a:xfrm>
          <a:prstGeom prst="rect">
            <a:avLst/>
          </a:prstGeom>
        </p:spPr>
        <p:txBody>
          <a:bodyPr lIns="0" tIns="0" rIns="0" bIns="21421" rtlCol="0" anchor="b"/>
          <a:lstStyle/>
          <a:p>
            <a:pPr lvl="0" algn="ctr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사업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등록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및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운영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규제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064000" y="10718800"/>
            <a:ext cx="3556000" cy="546100"/>
          </a:xfrm>
          <a:prstGeom prst="rect">
            <a:avLst/>
          </a:prstGeom>
        </p:spPr>
        <p:txBody>
          <a:bodyPr lIns="0" tIns="0" rIns="0" bIns="21421" rtlCol="0" anchor="b"/>
          <a:lstStyle/>
          <a:p>
            <a:pPr lvl="0" algn="ctr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데이터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보호</a:t>
            </a:r>
            <a:r>
              <a:rPr lang="en-US" sz="3066" b="0" i="0" u="none" strike="noStrike" spc="-61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066" b="0" i="0" u="none" strike="noStrike" spc="-61">
                <a:solidFill>
                  <a:srgbClr val="258190"/>
                </a:solidFill>
                <a:ea typeface="Pretendard ExtraBold"/>
              </a:rPr>
              <a:t>규제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80000" y="6870700"/>
            <a:ext cx="622300" cy="952500"/>
          </a:xfrm>
          <a:prstGeom prst="rect">
            <a:avLst/>
          </a:prstGeom>
        </p:spPr>
        <p:txBody>
          <a:bodyPr lIns="0" tIns="0" rIns="0" bIns="306444" rtlCol="0" anchor="b"/>
          <a:lstStyle/>
          <a:p>
            <a:pPr lvl="0" algn="ctr">
              <a:lnSpc>
                <a:spcPct val="41500"/>
              </a:lnSpc>
            </a:pPr>
            <a:r>
              <a:rPr lang="en" sz="5362" b="0" i="0" u="none" strike="noStrike" spc="-214">
                <a:solidFill>
                  <a:srgbClr val="258190"/>
                </a:solidFill>
                <a:latin typeface="Pretendard Bold"/>
              </a:rPr>
              <a:t>+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424400" y="5029200"/>
            <a:ext cx="3390900" cy="482600"/>
          </a:xfrm>
          <a:prstGeom prst="rect">
            <a:avLst/>
          </a:prstGeom>
        </p:spPr>
        <p:txBody>
          <a:bodyPr lIns="0" tIns="0" rIns="0" bIns="19092" rtlCol="0" anchor="b"/>
          <a:lstStyle/>
          <a:p>
            <a:pPr lvl="0" algn="ctr">
              <a:lnSpc>
                <a:spcPct val="107070"/>
              </a:lnSpc>
            </a:pPr>
            <a:r>
              <a:rPr lang="en" sz="2733" b="0" i="0" u="none" strike="noStrike" spc="-55">
                <a:solidFill>
                  <a:srgbClr val="FFFFFF"/>
                </a:solidFill>
                <a:ea typeface="Pretendard Bold"/>
              </a:rPr>
              <a:t>고려사항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573500" y="6235700"/>
            <a:ext cx="5080000" cy="86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전문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컨설팅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업체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활용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방안을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573500" y="8318500"/>
            <a:ext cx="5080000" cy="86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세무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회계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관리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체계를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573500" y="10426700"/>
            <a:ext cx="5080000" cy="86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데이터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관리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시스템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구축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방안을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080000" y="9258300"/>
            <a:ext cx="622300" cy="952500"/>
          </a:xfrm>
          <a:prstGeom prst="rect">
            <a:avLst/>
          </a:prstGeom>
        </p:spPr>
        <p:txBody>
          <a:bodyPr lIns="0" tIns="0" rIns="0" bIns="306444" rtlCol="0" anchor="b"/>
          <a:lstStyle/>
          <a:p>
            <a:pPr lvl="0" algn="ctr">
              <a:lnSpc>
                <a:spcPct val="41500"/>
              </a:lnSpc>
            </a:pPr>
            <a:r>
              <a:rPr lang="en" sz="5362" b="0" i="0" u="none" strike="noStrike" spc="-214">
                <a:solidFill>
                  <a:srgbClr val="258190"/>
                </a:solidFill>
                <a:latin typeface="Pretendard Bold"/>
              </a:rPr>
              <a:t>+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934700" y="7950200"/>
            <a:ext cx="3467100" cy="158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법인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설립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요건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사업자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등록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절차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세무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신고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의무사항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34700" y="10045700"/>
            <a:ext cx="3467100" cy="158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특허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상표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등록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개인정보보호법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준수</a:t>
            </a:r>
          </a:p>
          <a:p>
            <a:pPr lvl="0" algn="l">
              <a:lnSpc>
                <a:spcPct val="15853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데이터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요구사항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03.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준비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1201400"/>
            <a:ext cx="19507200" cy="10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1023600" y="1498600"/>
            <a:ext cx="23241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62600" y="8166100"/>
            <a:ext cx="787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4203700" y="4292600"/>
            <a:ext cx="3505200" cy="350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900" y="4495800"/>
            <a:ext cx="3098800" cy="309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4394200" y="4483100"/>
            <a:ext cx="31115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400" y="5321300"/>
            <a:ext cx="14478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817100" y="8166100"/>
            <a:ext cx="787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4495800"/>
            <a:ext cx="3098800" cy="309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8661400" y="4483100"/>
            <a:ext cx="3111500" cy="311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82000"/>
          </a:blip>
          <a:stretch>
            <a:fillRect/>
          </a:stretch>
        </p:blipFill>
        <p:spPr>
          <a:xfrm>
            <a:off x="8458200" y="4292600"/>
            <a:ext cx="3505200" cy="350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99999">
            <a:off x="14109700" y="8166100"/>
            <a:ext cx="787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0" y="4495800"/>
            <a:ext cx="3098800" cy="309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alphaModFix amt="65000"/>
          </a:blip>
          <a:stretch>
            <a:fillRect/>
          </a:stretch>
        </p:blipFill>
        <p:spPr>
          <a:xfrm>
            <a:off x="12941300" y="4483100"/>
            <a:ext cx="3111500" cy="311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alphaModFix amt="82000"/>
          </a:blip>
          <a:stretch>
            <a:fillRect/>
          </a:stretch>
        </p:blipFill>
        <p:spPr>
          <a:xfrm>
            <a:off x="12750800" y="4292600"/>
            <a:ext cx="3505200" cy="350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66800" y="5321300"/>
            <a:ext cx="14478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19600" y="4495800"/>
            <a:ext cx="3098800" cy="309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>
            <a:alphaModFix amt="65000"/>
          </a:blip>
          <a:stretch>
            <a:fillRect/>
          </a:stretch>
        </p:blipFill>
        <p:spPr>
          <a:xfrm>
            <a:off x="17106900" y="4483100"/>
            <a:ext cx="3111500" cy="311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99999">
            <a:off x="18275300" y="8166100"/>
            <a:ext cx="7874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>
            <a:alphaModFix amt="82000"/>
          </a:blip>
          <a:stretch>
            <a:fillRect/>
          </a:stretch>
        </p:blipFill>
        <p:spPr>
          <a:xfrm>
            <a:off x="16916400" y="4292600"/>
            <a:ext cx="3505200" cy="350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45100" y="5321300"/>
            <a:ext cx="1447800" cy="144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6900" y="5321300"/>
            <a:ext cx="1447800" cy="144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8351500" y="6413500"/>
            <a:ext cx="622300" cy="4254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4185900" y="6286500"/>
            <a:ext cx="622300" cy="450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906000" y="6286500"/>
            <a:ext cx="622300" cy="450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5638800" y="6286500"/>
            <a:ext cx="622300" cy="4508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25800" y="11442700"/>
            <a:ext cx="279400" cy="533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6300" y="11442700"/>
            <a:ext cx="279400" cy="533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916900" y="11442700"/>
            <a:ext cx="279400" cy="533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26400" y="11442700"/>
            <a:ext cx="279400" cy="533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8084800" y="5753100"/>
            <a:ext cx="1155700" cy="723900"/>
          </a:xfrm>
          <a:prstGeom prst="rect">
            <a:avLst/>
          </a:prstGeom>
        </p:spPr>
        <p:txBody>
          <a:bodyPr lIns="0" tIns="0" rIns="0" bIns="65532" rtlCol="0" anchor="b"/>
          <a:lstStyle/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STEP</a:t>
            </a:r>
          </a:p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Localization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39500" y="1549400"/>
            <a:ext cx="18923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현지화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전략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08600" y="11404600"/>
            <a:ext cx="13766800" cy="622300"/>
          </a:xfrm>
          <a:prstGeom prst="rect">
            <a:avLst/>
          </a:prstGeom>
        </p:spPr>
        <p:txBody>
          <a:bodyPr lIns="0" tIns="123276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3466" b="0" i="0" u="none" strike="noStrike" spc="-69">
                <a:solidFill>
                  <a:srgbClr val="FFFFFF"/>
                </a:solidFill>
                <a:ea typeface="Pretendard ExtraBold"/>
              </a:rPr>
              <a:t>현지</a:t>
            </a:r>
            <a:r>
              <a:rPr lang="en-US" sz="3466" b="0" i="0" u="none" strike="noStrike" spc="-6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FFFFFF"/>
                </a:solidFill>
                <a:ea typeface="Pretendard ExtraBold"/>
              </a:rPr>
              <a:t>시장에</a:t>
            </a:r>
            <a:r>
              <a:rPr lang="en-US" sz="3466" b="0" i="0" u="none" strike="noStrike" spc="-6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FFFFFF"/>
                </a:solidFill>
                <a:ea typeface="Pretendard ExtraBold"/>
              </a:rPr>
              <a:t>맞는</a:t>
            </a:r>
            <a:r>
              <a:rPr lang="en-US" sz="3466" b="0" i="0" u="none" strike="noStrike" spc="-6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FFFFFF"/>
                </a:solidFill>
                <a:ea typeface="Pretendard ExtraBold"/>
              </a:rPr>
              <a:t>체계적</a:t>
            </a:r>
            <a:r>
              <a:rPr lang="en-US" sz="3466" b="0" i="0" u="none" strike="noStrike" spc="-6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FFFFFF"/>
                </a:solidFill>
                <a:ea typeface="Pretendard ExtraBold"/>
              </a:rPr>
              <a:t>공정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14800" y="9194800"/>
            <a:ext cx="3771900" cy="142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원본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사양서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국내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표준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기준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요구사항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분석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37100" y="8318500"/>
            <a:ext cx="2438400" cy="457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00" b="0" i="0" u="none" strike="noStrike" spc="-52">
                <a:solidFill>
                  <a:srgbClr val="258190"/>
                </a:solidFill>
                <a:ea typeface="Pretendard Bold"/>
              </a:rPr>
              <a:t>공정과정</a:t>
            </a:r>
            <a:r>
              <a:rPr lang="en-US" sz="2600" b="0" i="0" u="none" strike="noStrike" spc="-52">
                <a:solidFill>
                  <a:srgbClr val="258190"/>
                </a:solidFill>
                <a:latin typeface="Pretendard Bold"/>
              </a:rPr>
              <a:t> 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72100" y="5753100"/>
            <a:ext cx="1155700" cy="723900"/>
          </a:xfrm>
          <a:prstGeom prst="rect">
            <a:avLst/>
          </a:prstGeom>
        </p:spPr>
        <p:txBody>
          <a:bodyPr lIns="0" tIns="0" rIns="0" bIns="65532" rtlCol="0" anchor="b"/>
          <a:lstStyle/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STEP</a:t>
            </a:r>
          </a:p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369300" y="9194800"/>
            <a:ext cx="3771900" cy="142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규격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적용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기술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사양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수정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안전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기준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준수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004300" y="8318500"/>
            <a:ext cx="2438400" cy="457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00" b="0" i="0" u="none" strike="noStrike" spc="-52">
                <a:solidFill>
                  <a:srgbClr val="FFFFFF"/>
                </a:solidFill>
                <a:ea typeface="Pretendard Bold"/>
              </a:rPr>
              <a:t>공정과정</a:t>
            </a:r>
            <a:r>
              <a:rPr lang="en-US" sz="2600" b="0" i="0" u="none" strike="noStrike" spc="-52">
                <a:solidFill>
                  <a:srgbClr val="FFFFFF"/>
                </a:solidFill>
                <a:latin typeface="Pretendard Bold"/>
              </a:rPr>
              <a:t> B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39300" y="5753100"/>
            <a:ext cx="1155700" cy="723900"/>
          </a:xfrm>
          <a:prstGeom prst="rect">
            <a:avLst/>
          </a:prstGeom>
        </p:spPr>
        <p:txBody>
          <a:bodyPr lIns="0" tIns="0" rIns="0" bIns="65532" rtlCol="0" anchor="b"/>
          <a:lstStyle/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STEP</a:t>
            </a:r>
          </a:p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661900" y="9194800"/>
            <a:ext cx="3771900" cy="142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문화적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요소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반영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언어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현지화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디자인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개선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84200" y="8318500"/>
            <a:ext cx="2438400" cy="457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00" b="0" i="0" u="none" strike="noStrike" spc="-52">
                <a:solidFill>
                  <a:srgbClr val="FFFFFF"/>
                </a:solidFill>
                <a:ea typeface="Pretendard Bold"/>
              </a:rPr>
              <a:t>공정과정</a:t>
            </a:r>
            <a:r>
              <a:rPr lang="en-US" sz="2600" b="0" i="0" u="none" strike="noStrike" spc="-52">
                <a:solidFill>
                  <a:srgbClr val="FFFFFF"/>
                </a:solidFill>
                <a:latin typeface="Pretendard Bold"/>
              </a:rPr>
              <a:t> 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919200" y="5753100"/>
            <a:ext cx="1155700" cy="723900"/>
          </a:xfrm>
          <a:prstGeom prst="rect">
            <a:avLst/>
          </a:prstGeom>
        </p:spPr>
        <p:txBody>
          <a:bodyPr lIns="0" tIns="0" rIns="0" bIns="65532" rtlCol="0" anchor="b"/>
          <a:lstStyle/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STEP</a:t>
            </a:r>
          </a:p>
          <a:p>
            <a:pPr lvl="0" algn="ctr">
              <a:lnSpc>
                <a:spcPct val="80509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Bold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827500" y="9194800"/>
            <a:ext cx="3771900" cy="142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최종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검증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완료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품질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보증</a:t>
            </a:r>
          </a:p>
          <a:p>
            <a:pPr marL="342900" lvl="1" indent="-342900" algn="l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출시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준비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449800" y="8318500"/>
            <a:ext cx="2438400" cy="457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600" b="0" i="0" u="none" strike="noStrike" spc="-52">
                <a:solidFill>
                  <a:srgbClr val="FFFFFF"/>
                </a:solidFill>
                <a:ea typeface="Pretendard Bold"/>
              </a:rPr>
              <a:t>공정과정</a:t>
            </a:r>
            <a:r>
              <a:rPr lang="en-US" sz="2600" b="0" i="0" u="none" strike="noStrike" spc="-52">
                <a:solidFill>
                  <a:srgbClr val="FFFFFF"/>
                </a:solidFill>
                <a:latin typeface="Pretendard Bold"/>
              </a:rPr>
              <a:t> 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03.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준비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023600" y="1498600"/>
            <a:ext cx="23241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962400"/>
            <a:ext cx="19558000" cy="82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5346700"/>
            <a:ext cx="10680700" cy="717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870200" y="8928100"/>
            <a:ext cx="977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84700" y="8928100"/>
            <a:ext cx="6350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0" y="5321300"/>
            <a:ext cx="7708900" cy="717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64000"/>
          </a:blip>
          <a:stretch>
            <a:fillRect/>
          </a:stretch>
        </p:blipFill>
        <p:spPr>
          <a:xfrm>
            <a:off x="13335000" y="8077200"/>
            <a:ext cx="7112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0" y="6565900"/>
            <a:ext cx="4305300" cy="406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71900" y="8648700"/>
            <a:ext cx="8001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0" y="9004300"/>
            <a:ext cx="800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0" y="6870700"/>
            <a:ext cx="8001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28800" y="10998200"/>
            <a:ext cx="71628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32500" y="7239000"/>
            <a:ext cx="13335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2086115">
            <a:off x="19481800" y="8864600"/>
            <a:ext cx="762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8887224">
            <a:off x="15582900" y="8255000"/>
            <a:ext cx="11811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3035300" y="7264400"/>
            <a:ext cx="4254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800000">
            <a:off x="3035300" y="7962900"/>
            <a:ext cx="4254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95600" y="5765800"/>
            <a:ext cx="45085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8293100" y="7289800"/>
            <a:ext cx="42545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800000">
            <a:off x="8293100" y="7988300"/>
            <a:ext cx="42545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3400" y="5765800"/>
            <a:ext cx="45085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2997200" y="10769600"/>
            <a:ext cx="42545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800000">
            <a:off x="2997200" y="11468100"/>
            <a:ext cx="42545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95600" y="9271000"/>
            <a:ext cx="45085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8255000" y="10795000"/>
            <a:ext cx="42545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800000">
            <a:off x="8255000" y="11493500"/>
            <a:ext cx="42545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53400" y="9271000"/>
            <a:ext cx="45085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9200" y="5956300"/>
            <a:ext cx="279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09100" y="5956300"/>
            <a:ext cx="279400" cy="279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64000" y="9461500"/>
            <a:ext cx="279400" cy="279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36100" y="9461500"/>
            <a:ext cx="279400" cy="279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56600" y="6807200"/>
            <a:ext cx="317500" cy="279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56600" y="7505700"/>
            <a:ext cx="317500" cy="279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56600" y="8204200"/>
            <a:ext cx="317500" cy="279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8800" y="6781800"/>
            <a:ext cx="317500" cy="279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8800" y="7493000"/>
            <a:ext cx="317500" cy="279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8800" y="8191500"/>
            <a:ext cx="317500" cy="279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18500" y="10299700"/>
            <a:ext cx="317500" cy="279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18500" y="10998200"/>
            <a:ext cx="317500" cy="279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18500" y="11696700"/>
            <a:ext cx="317500" cy="279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0700" y="10274300"/>
            <a:ext cx="317500" cy="279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60700" y="10985500"/>
            <a:ext cx="317500" cy="279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0700" y="11684000"/>
            <a:ext cx="317500" cy="279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9639300" y="5880100"/>
            <a:ext cx="18669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466" b="0" i="0" u="none" strike="noStrike" spc="-49">
                <a:solidFill>
                  <a:srgbClr val="258190"/>
                </a:solidFill>
                <a:ea typeface="Pretendard Bold"/>
              </a:rPr>
              <a:t>브랜딩</a:t>
            </a:r>
            <a:r>
              <a:rPr lang="en-US" sz="2466" b="0" i="0" u="none" strike="noStrike" spc="-49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466" b="0" i="0" u="none" strike="noStrike" spc="-49">
                <a:solidFill>
                  <a:srgbClr val="258190"/>
                </a:solidFill>
                <a:ea typeface="Pretendard Bold"/>
              </a:rPr>
              <a:t>현지화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Localization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II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239500" y="1549400"/>
            <a:ext cx="18923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현지화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전략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034000" y="9728200"/>
            <a:ext cx="1828800" cy="406400"/>
          </a:xfrm>
          <a:prstGeom prst="rect">
            <a:avLst/>
          </a:prstGeom>
        </p:spPr>
        <p:txBody>
          <a:bodyPr lIns="0" tIns="0" rIns="0" bIns="89240" rtlCol="0" anchor="b"/>
          <a:lstStyle/>
          <a:p>
            <a:pPr lvl="0" algn="ctr">
              <a:lnSpc>
                <a:spcPct val="64739"/>
              </a:lnSpc>
            </a:pPr>
            <a:r>
              <a:rPr lang="ko-KR" sz="2266" b="0" i="0" u="none" strike="noStrike" spc="-91">
                <a:solidFill>
                  <a:srgbClr val="FFFFFF"/>
                </a:solidFill>
                <a:ea typeface="Pretendard Bold"/>
              </a:rPr>
              <a:t>포인트</a:t>
            </a:r>
            <a:r>
              <a:rPr lang="en-US" sz="2266" b="0" i="0" u="none" strike="noStrike" spc="-91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266" b="0" i="0" u="none" strike="noStrike" spc="-91">
                <a:solidFill>
                  <a:srgbClr val="FFFFFF"/>
                </a:solidFill>
                <a:ea typeface="Pretendard Bold"/>
              </a:rPr>
              <a:t>키워드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46500" y="4140200"/>
            <a:ext cx="170688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782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체계적인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현지화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접근으로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현지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문화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비즈니스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환경에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최적화된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전략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수립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32200" y="6705600"/>
            <a:ext cx="3670300" cy="184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소비자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선호도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반영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언어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지원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결제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시스템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현지화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102100" y="5880100"/>
            <a:ext cx="24257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466" b="0" i="0" u="none" strike="noStrike" spc="-49">
                <a:solidFill>
                  <a:srgbClr val="258190"/>
                </a:solidFill>
                <a:ea typeface="Pretendard Bold"/>
              </a:rPr>
              <a:t>제품</a:t>
            </a:r>
            <a:r>
              <a:rPr lang="en-US" sz="2466" b="0" i="0" u="none" strike="noStrike" spc="-49">
                <a:solidFill>
                  <a:srgbClr val="258190"/>
                </a:solidFill>
                <a:latin typeface="Pretendard Bold"/>
              </a:rPr>
              <a:t>/</a:t>
            </a:r>
            <a:r>
              <a:rPr lang="ko-KR" sz="2466" b="0" i="0" u="none" strike="noStrike" spc="-49">
                <a:solidFill>
                  <a:srgbClr val="258190"/>
                </a:solidFill>
                <a:ea typeface="Pretendard Bold"/>
              </a:rPr>
              <a:t>서비스</a:t>
            </a:r>
            <a:r>
              <a:rPr lang="en-US" sz="2466" b="0" i="0" u="none" strike="noStrike" spc="-49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466" b="0" i="0" u="none" strike="noStrike" spc="-49">
                <a:solidFill>
                  <a:srgbClr val="258190"/>
                </a:solidFill>
                <a:ea typeface="Pretendard Bold"/>
              </a:rPr>
              <a:t>현지화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484600" y="5689600"/>
            <a:ext cx="3238500" cy="495300"/>
          </a:xfrm>
          <a:prstGeom prst="rect">
            <a:avLst/>
          </a:prstGeom>
        </p:spPr>
        <p:txBody>
          <a:bodyPr lIns="0" tIns="60452" rIns="0" bIns="0" rtlCol="0" anchor="t"/>
          <a:lstStyle/>
          <a:p>
            <a:pPr lvl="0" algn="ctr">
              <a:lnSpc>
                <a:spcPct val="8798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현지화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 POINT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960600" y="11214100"/>
            <a:ext cx="6299200" cy="825500"/>
          </a:xfrm>
          <a:prstGeom prst="rect">
            <a:avLst/>
          </a:prstGeom>
        </p:spPr>
        <p:txBody>
          <a:bodyPr lIns="0" tIns="3539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현지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en" sz="2533" b="0" i="0" u="none" strike="noStrike" spc="-51">
                <a:solidFill>
                  <a:srgbClr val="258190"/>
                </a:solidFill>
                <a:ea typeface="Pretendard SemiBold"/>
              </a:rPr>
              <a:t>소비패턴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과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en" sz="2533" b="0" i="0" u="none" strike="noStrike" spc="-51">
                <a:solidFill>
                  <a:srgbClr val="258190"/>
                </a:solidFill>
                <a:ea typeface="Pretendard SemiBold"/>
              </a:rPr>
              <a:t>유통구조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를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고려한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794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통합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현지화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전략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필수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0205700" y="6743700"/>
            <a:ext cx="1295400" cy="952500"/>
          </a:xfrm>
          <a:prstGeom prst="rect">
            <a:avLst/>
          </a:prstGeom>
        </p:spPr>
        <p:txBody>
          <a:bodyPr lIns="0" tIns="0" rIns="0" bIns="10668" rtlCol="0" anchor="b"/>
          <a:lstStyle/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키워드에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대한</a:t>
            </a:r>
          </a:p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간략한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설명을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0205700" y="8318500"/>
            <a:ext cx="1435100" cy="952500"/>
          </a:xfrm>
          <a:prstGeom prst="rect">
            <a:avLst/>
          </a:prstGeom>
        </p:spPr>
        <p:txBody>
          <a:bodyPr lIns="0" tIns="0" rIns="0" bIns="10668" rtlCol="0" anchor="b"/>
          <a:lstStyle/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키워드에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대한</a:t>
            </a:r>
          </a:p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간략한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설명을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744700" y="6858000"/>
            <a:ext cx="1447800" cy="952500"/>
          </a:xfrm>
          <a:prstGeom prst="rect">
            <a:avLst/>
          </a:prstGeom>
        </p:spPr>
        <p:txBody>
          <a:bodyPr lIns="0" tIns="0" rIns="0" bIns="10668" rtlCol="0" anchor="b"/>
          <a:lstStyle/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키워드에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대한</a:t>
            </a:r>
          </a:p>
          <a:p>
            <a:pPr lvl="0" algn="ctr">
              <a:lnSpc>
                <a:spcPct val="108729"/>
              </a:lnSpc>
            </a:pP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간략한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설명을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66" b="0" i="0" u="none" strike="noStrike" spc="-75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1866" b="0" i="0" u="none" strike="noStrike" spc="-75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890000" y="6731000"/>
            <a:ext cx="3670300" cy="184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가치관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반영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로고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/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색상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문화적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고려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문화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금기사항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기피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594100" y="10210800"/>
            <a:ext cx="3670300" cy="184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미디어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채널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인플루언서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협력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계절별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캠페인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조정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94200" y="9372600"/>
            <a:ext cx="18288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466" b="0" i="0" u="none" strike="noStrike" spc="-49">
                <a:solidFill>
                  <a:srgbClr val="FFFFFF"/>
                </a:solidFill>
                <a:ea typeface="Pretendard Bold"/>
              </a:rPr>
              <a:t>마케팅</a:t>
            </a:r>
            <a:r>
              <a:rPr lang="en-US" sz="2466" b="0" i="0" u="none" strike="noStrike" spc="-49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66" b="0" i="0" u="none" strike="noStrike" spc="-49">
                <a:solidFill>
                  <a:srgbClr val="FFFFFF"/>
                </a:solidFill>
                <a:ea typeface="Pretendard Bold"/>
              </a:rPr>
              <a:t>현지화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851900" y="10223500"/>
            <a:ext cx="3670300" cy="184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인력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채용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공급망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현지화</a:t>
            </a:r>
          </a:p>
          <a:p>
            <a:pPr lvl="0" algn="l">
              <a:lnSpc>
                <a:spcPct val="19255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법무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/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세무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Medium"/>
              </a:rPr>
              <a:t>준수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766300" y="9372600"/>
            <a:ext cx="16129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466" b="0" i="0" u="none" strike="noStrike" spc="-49">
                <a:solidFill>
                  <a:srgbClr val="FFFFFF"/>
                </a:solidFill>
                <a:ea typeface="Pretendard Bold"/>
              </a:rPr>
              <a:t>운영</a:t>
            </a:r>
            <a:r>
              <a:rPr lang="en-US" sz="2466" b="0" i="0" u="none" strike="noStrike" spc="-49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66" b="0" i="0" u="none" strike="noStrike" spc="-49">
                <a:solidFill>
                  <a:srgbClr val="FFFFFF"/>
                </a:solidFill>
                <a:ea typeface="Pretendard Bold"/>
              </a:rPr>
              <a:t>현지화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759200" y="59563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309100" y="59563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064000" y="9461500"/>
            <a:ext cx="2794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258190"/>
                </a:solidFill>
                <a:latin typeface="Pretendard SemiBold"/>
              </a:rPr>
              <a:t>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474200" y="9461500"/>
            <a:ext cx="190500" cy="279400"/>
          </a:xfrm>
          <a:prstGeom prst="rect">
            <a:avLst/>
          </a:prstGeom>
        </p:spPr>
        <p:txBody>
          <a:bodyPr lIns="0" tIns="568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00" b="0" i="0" u="none" strike="noStrike" spc="-64">
                <a:solidFill>
                  <a:srgbClr val="258190"/>
                </a:solidFill>
                <a:latin typeface="Pretendard SemiBold"/>
              </a:rPr>
              <a:t>4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7132300" y="7581900"/>
            <a:ext cx="1854200" cy="406400"/>
          </a:xfrm>
          <a:prstGeom prst="rect">
            <a:avLst/>
          </a:prstGeom>
        </p:spPr>
        <p:txBody>
          <a:bodyPr lIns="0" tIns="0" rIns="0" bIns="70528" rtlCol="0" anchor="b"/>
          <a:lstStyle/>
          <a:p>
            <a:pPr lvl="0" algn="ctr">
              <a:lnSpc>
                <a:spcPct val="75530"/>
              </a:lnSpc>
            </a:pPr>
            <a:r>
              <a:rPr lang="ko-KR" sz="2266" b="0" i="0" u="none" strike="noStrike" spc="-91">
                <a:solidFill>
                  <a:srgbClr val="258190"/>
                </a:solidFill>
                <a:ea typeface="Pretendard Bold"/>
              </a:rPr>
              <a:t>포인트</a:t>
            </a:r>
            <a:r>
              <a:rPr lang="en-US" sz="2266" b="0" i="0" u="none" strike="noStrike" spc="-91">
                <a:solidFill>
                  <a:srgbClr val="258190"/>
                </a:solidFill>
                <a:latin typeface="Pretendard Bold"/>
              </a:rPr>
              <a:t> </a:t>
            </a:r>
            <a:r>
              <a:rPr lang="ko-KR" sz="2266" b="0" i="0" u="none" strike="noStrike" spc="-91">
                <a:solidFill>
                  <a:srgbClr val="258190"/>
                </a:solidFill>
                <a:ea typeface="Pretendard Bold"/>
              </a:rPr>
              <a:t>키워드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268700" y="9385300"/>
            <a:ext cx="1219200" cy="711200"/>
          </a:xfrm>
          <a:prstGeom prst="rect">
            <a:avLst/>
          </a:prstGeom>
        </p:spPr>
        <p:txBody>
          <a:bodyPr lIns="0" tIns="0" rIns="0" bIns="44620" rtlCol="0" anchor="b"/>
          <a:lstStyle/>
          <a:p>
            <a:pPr lvl="0" algn="ctr">
              <a:lnSpc>
                <a:spcPct val="90470"/>
              </a:lnSpc>
            </a:pPr>
            <a:r>
              <a:rPr lang="ko-KR" sz="2266" b="0" i="0" u="none" strike="noStrike" spc="-91">
                <a:solidFill>
                  <a:srgbClr val="FFFFFF"/>
                </a:solidFill>
                <a:ea typeface="Pretendard Bold"/>
              </a:rPr>
              <a:t>포인트</a:t>
            </a:r>
            <a:r>
              <a:rPr lang="en-US" sz="2266" b="0" i="0" u="none" strike="noStrike" spc="-91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90470"/>
              </a:lnSpc>
            </a:pPr>
            <a:r>
              <a:rPr lang="en" sz="2266" b="0" i="0" u="none" strike="noStrike" spc="-91">
                <a:solidFill>
                  <a:srgbClr val="FFFFFF"/>
                </a:solidFill>
                <a:ea typeface="Pretendard Bold"/>
              </a:rPr>
              <a:t>키워드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03.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준비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8940800" y="7442200"/>
            <a:ext cx="14554200" cy="1455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7670800" y="8712200"/>
            <a:ext cx="12026900" cy="1202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6413500" y="9982200"/>
            <a:ext cx="9499600" cy="949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5143500" y="11239500"/>
            <a:ext cx="6972300" cy="697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-3771900" y="12623800"/>
            <a:ext cx="4216400" cy="421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1700000">
            <a:off x="660400" y="7366000"/>
            <a:ext cx="39116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0740000">
            <a:off x="139700" y="12611100"/>
            <a:ext cx="39116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63600" y="7226300"/>
            <a:ext cx="11976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8216900" y="5308600"/>
            <a:ext cx="15227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8216900" y="7378700"/>
            <a:ext cx="15049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8216900" y="9461500"/>
            <a:ext cx="15151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8216900" y="11531600"/>
            <a:ext cx="148971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8216900" y="3225800"/>
            <a:ext cx="150876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2095500" y="2679700"/>
            <a:ext cx="27813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796000" y="8991600"/>
            <a:ext cx="10490200" cy="3048000"/>
          </a:xfrm>
          <a:prstGeom prst="rect">
            <a:avLst/>
          </a:prstGeom>
          <a:effectLst>
            <a:outerShdw blurRad="167564" dist="656193" dir="4500000">
              <a:srgbClr val="258190">
                <a:alpha val="17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54800" y="7061200"/>
            <a:ext cx="8991600" cy="2832100"/>
          </a:xfrm>
          <a:prstGeom prst="rect">
            <a:avLst/>
          </a:prstGeom>
          <a:effectLst>
            <a:outerShdw blurRad="155518" dist="609021" dir="4500000">
              <a:srgbClr val="258190">
                <a:alpha val="17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54900" y="5143500"/>
            <a:ext cx="7366000" cy="2451100"/>
          </a:xfrm>
          <a:prstGeom prst="rect">
            <a:avLst/>
          </a:prstGeom>
          <a:effectLst>
            <a:outerShdw blurRad="134683" dist="527428" dir="4500000">
              <a:srgbClr val="258190">
                <a:alpha val="17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66100" y="3225800"/>
            <a:ext cx="5524500" cy="2159000"/>
          </a:xfrm>
          <a:prstGeom prst="rect">
            <a:avLst/>
          </a:prstGeom>
          <a:effectLst>
            <a:outerShdw blurRad="118831" dist="465352" dir="4500000">
              <a:srgbClr val="258190">
                <a:alpha val="17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154900" y="3987800"/>
            <a:ext cx="17780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56400" y="6019800"/>
            <a:ext cx="1778000" cy="69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745200" y="8128000"/>
            <a:ext cx="17780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46700" y="10160000"/>
            <a:ext cx="1778000" cy="698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43900" y="3708400"/>
            <a:ext cx="1143000" cy="1143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5791200"/>
            <a:ext cx="1143000" cy="1143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3900" y="7848600"/>
            <a:ext cx="11430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9800" y="9474200"/>
            <a:ext cx="5054600" cy="2349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43900" y="9931400"/>
            <a:ext cx="1143000" cy="1143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96300" y="3873500"/>
            <a:ext cx="825500" cy="82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70900" y="5943600"/>
            <a:ext cx="863600" cy="863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70900" y="10071100"/>
            <a:ext cx="863600" cy="863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70900" y="7988300"/>
            <a:ext cx="863600" cy="863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19456400" y="6883400"/>
            <a:ext cx="7607300" cy="1155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200" y="3390900"/>
            <a:ext cx="5257800" cy="25527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Entry </a:t>
            </a:r>
          </a:p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Roadmap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60600" y="2730500"/>
            <a:ext cx="24638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단계별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진출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로드맵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28200" y="3771900"/>
            <a:ext cx="2108200" cy="1028700"/>
          </a:xfrm>
          <a:prstGeom prst="rect">
            <a:avLst/>
          </a:prstGeom>
        </p:spPr>
        <p:txBody>
          <a:bodyPr lIns="0" tIns="31158" rIns="0" bIns="0" rtlCol="0" anchor="t"/>
          <a:lstStyle/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9BCFCF"/>
                </a:solidFill>
                <a:ea typeface="Pretendard Bold"/>
              </a:rPr>
              <a:t>시장</a:t>
            </a:r>
            <a:r>
              <a:rPr lang="en-US" sz="3066" b="0" i="0" u="none" strike="noStrike" spc="-123">
                <a:solidFill>
                  <a:srgbClr val="9BCFCF"/>
                </a:solidFill>
                <a:latin typeface="Pretendard Bold"/>
              </a:rPr>
              <a:t> </a:t>
            </a:r>
            <a:r>
              <a:rPr lang="ko-KR" sz="3066" b="0" i="0" u="none" strike="noStrike" spc="-123">
                <a:solidFill>
                  <a:srgbClr val="9BCFCF"/>
                </a:solidFill>
                <a:ea typeface="Pretendard Bold"/>
              </a:rPr>
              <a:t>진입</a:t>
            </a:r>
            <a:r>
              <a:rPr lang="en-US" sz="3066" b="0" i="0" u="none" strike="noStrike" spc="-123">
                <a:solidFill>
                  <a:srgbClr val="9BCFCF"/>
                </a:solidFill>
                <a:latin typeface="Pretendard Bold"/>
              </a:rPr>
              <a:t> </a:t>
            </a:r>
            <a:r>
              <a:rPr lang="ko-KR" sz="3066" b="0" i="0" u="none" strike="noStrike" spc="-123">
                <a:solidFill>
                  <a:srgbClr val="9BCFCF"/>
                </a:solidFill>
                <a:ea typeface="Pretendard Bold"/>
              </a:rPr>
              <a:t>및</a:t>
            </a:r>
            <a:r>
              <a:rPr lang="en-US" sz="3066" b="0" i="0" u="none" strike="noStrike" spc="-123">
                <a:solidFill>
                  <a:srgbClr val="9BCFC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9BCFCF"/>
                </a:solidFill>
                <a:ea typeface="Pretendard Bold"/>
              </a:rPr>
              <a:t>기반</a:t>
            </a:r>
            <a:r>
              <a:rPr lang="en-US" sz="3066" b="0" i="0" u="none" strike="noStrike" spc="-123">
                <a:solidFill>
                  <a:srgbClr val="9BCFCF"/>
                </a:solidFill>
                <a:latin typeface="Pretendard Bold"/>
              </a:rPr>
              <a:t> </a:t>
            </a:r>
            <a:r>
              <a:rPr lang="ko-KR" sz="3066" b="0" i="0" u="none" strike="noStrike" spc="-123">
                <a:solidFill>
                  <a:srgbClr val="9BCFCF"/>
                </a:solidFill>
                <a:ea typeface="Pretendard Bold"/>
              </a:rPr>
              <a:t>구축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80900" y="3835400"/>
            <a:ext cx="5981700" cy="88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초기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조직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구성을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입력해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주세요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시장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반응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검증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과정을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넣어보세요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281900" y="4140200"/>
            <a:ext cx="14986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2400" b="0" i="0" u="none" strike="noStrike" spc="-48">
                <a:solidFill>
                  <a:srgbClr val="258190"/>
                </a:solidFill>
                <a:latin typeface="Pretendard Bold"/>
              </a:rPr>
              <a:t>STEP 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2500" y="9893300"/>
            <a:ext cx="5054600" cy="1460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진입부터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리더십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확보까지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, 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체계적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4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단계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접근법을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통한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안정적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확장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전략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9583400" y="6172200"/>
            <a:ext cx="14986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2400" b="0" i="0" u="none" strike="noStrike" spc="-48">
                <a:solidFill>
                  <a:srgbClr val="FFFFFF"/>
                </a:solidFill>
                <a:latin typeface="Pretendard Bold"/>
              </a:rPr>
              <a:t>STEP 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8961100" y="8280400"/>
            <a:ext cx="13462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2400" b="0" i="0" u="none" strike="noStrike" spc="-48">
                <a:solidFill>
                  <a:srgbClr val="FFFFFF"/>
                </a:solidFill>
                <a:latin typeface="Pretendard Bold"/>
              </a:rPr>
              <a:t>STEP 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8173700" y="10312400"/>
            <a:ext cx="14986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2400" b="0" i="0" u="none" strike="noStrike" spc="-48">
                <a:solidFill>
                  <a:srgbClr val="FFFFFF"/>
                </a:solidFill>
                <a:latin typeface="Pretendard Bold"/>
              </a:rPr>
              <a:t>STEP 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28200" y="5842000"/>
            <a:ext cx="2108200" cy="1028700"/>
          </a:xfrm>
          <a:prstGeom prst="rect">
            <a:avLst/>
          </a:prstGeom>
        </p:spPr>
        <p:txBody>
          <a:bodyPr lIns="0" tIns="31158" rIns="0" bIns="0" rtlCol="0" anchor="t"/>
          <a:lstStyle/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4FAAB8"/>
                </a:solidFill>
                <a:ea typeface="Pretendard Bold"/>
              </a:rPr>
              <a:t>본격</a:t>
            </a:r>
            <a:r>
              <a:rPr lang="en-US" sz="3066" b="0" i="0" u="none" strike="noStrike" spc="-123">
                <a:solidFill>
                  <a:srgbClr val="4FAAB8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4FAAB8"/>
                </a:solidFill>
                <a:ea typeface="Pretendard Bold"/>
              </a:rPr>
              <a:t>사업</a:t>
            </a:r>
            <a:r>
              <a:rPr lang="en-US" sz="3066" b="0" i="0" u="none" strike="noStrike" spc="-123">
                <a:solidFill>
                  <a:srgbClr val="4FAAB8"/>
                </a:solidFill>
                <a:latin typeface="Pretendard Bold"/>
              </a:rPr>
              <a:t> </a:t>
            </a:r>
            <a:r>
              <a:rPr lang="ko-KR" sz="3066" b="0" i="0" u="none" strike="noStrike" spc="-123">
                <a:solidFill>
                  <a:srgbClr val="4FAAB8"/>
                </a:solidFill>
                <a:ea typeface="Pretendard Bold"/>
              </a:rPr>
              <a:t>런칭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280900" y="5918200"/>
            <a:ext cx="5981700" cy="88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제품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출시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계획을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입력해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초기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고객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확보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전략을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넣어보세요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28200" y="8153400"/>
            <a:ext cx="2108200" cy="546100"/>
          </a:xfrm>
          <a:prstGeom prst="rect">
            <a:avLst/>
          </a:prstGeom>
        </p:spPr>
        <p:txBody>
          <a:bodyPr lIns="0" tIns="31158" rIns="0" bIns="0" rtlCol="0" anchor="t"/>
          <a:lstStyle/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258190"/>
                </a:solidFill>
                <a:ea typeface="Pretendard Bold"/>
              </a:rPr>
              <a:t>사업</a:t>
            </a:r>
            <a:r>
              <a:rPr lang="en-US" sz="3066" b="0" i="0" u="none" strike="noStrike" spc="-123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3066" b="0" i="0" u="none" strike="noStrike" spc="-123">
                <a:solidFill>
                  <a:srgbClr val="258190"/>
                </a:solidFill>
                <a:ea typeface="Pretendard Bold"/>
              </a:rPr>
              <a:t>확장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280900" y="7975600"/>
            <a:ext cx="5981700" cy="88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시장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점유율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확대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전략을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넣어보세요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제품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라인업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다양화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전략을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입력하세요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28200" y="10223500"/>
            <a:ext cx="2108200" cy="546100"/>
          </a:xfrm>
          <a:prstGeom prst="rect">
            <a:avLst/>
          </a:prstGeom>
        </p:spPr>
        <p:txBody>
          <a:bodyPr lIns="0" tIns="31158" rIns="0" bIns="0" rtlCol="0" anchor="t"/>
          <a:lstStyle/>
          <a:p>
            <a:pPr lvl="0" algn="ctr">
              <a:lnSpc>
                <a:spcPct val="102919"/>
              </a:lnSpc>
            </a:pPr>
            <a:r>
              <a:rPr lang="ko-KR" sz="3066" b="0" i="0" u="none" strike="noStrike" spc="-123">
                <a:solidFill>
                  <a:srgbClr val="124B54"/>
                </a:solidFill>
                <a:ea typeface="Pretendard Bold"/>
              </a:rPr>
              <a:t>시장</a:t>
            </a:r>
            <a:r>
              <a:rPr lang="en-US" sz="3066" b="0" i="0" u="none" strike="noStrike" spc="-123">
                <a:solidFill>
                  <a:srgbClr val="124B54"/>
                </a:solidFill>
                <a:latin typeface="Pretendard Bold"/>
              </a:rPr>
              <a:t> </a:t>
            </a:r>
            <a:r>
              <a:rPr lang="ko-KR" sz="3066" b="0" i="0" u="none" strike="noStrike" spc="-123">
                <a:solidFill>
                  <a:srgbClr val="124B54"/>
                </a:solidFill>
                <a:ea typeface="Pretendard Bold"/>
              </a:rPr>
              <a:t>리더십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80900" y="10058400"/>
            <a:ext cx="5981700" cy="88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장기적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성장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동력을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넣어보세요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시장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선도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시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포지셔닝을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넣어보세요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04.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실행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전략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계획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2636500" y="7975600"/>
            <a:ext cx="65786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0" y="7962900"/>
            <a:ext cx="65659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5524500"/>
            <a:ext cx="5334000" cy="643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5981700"/>
            <a:ext cx="44577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071100" y="8585200"/>
            <a:ext cx="4356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071100" y="9588500"/>
            <a:ext cx="4356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071100" y="10604500"/>
            <a:ext cx="4356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3700" y="5638800"/>
            <a:ext cx="5524500" cy="212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03700" y="7924800"/>
            <a:ext cx="5524500" cy="212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03700" y="10223500"/>
            <a:ext cx="5524500" cy="212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5638800"/>
            <a:ext cx="55245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3900" y="7924800"/>
            <a:ext cx="5524500" cy="212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3900" y="10223500"/>
            <a:ext cx="5524500" cy="212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4900" y="7734300"/>
            <a:ext cx="7366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4900" y="8750300"/>
            <a:ext cx="7366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4900" y="9753600"/>
            <a:ext cx="7366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4900" y="10769600"/>
            <a:ext cx="7366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92800" y="4800600"/>
            <a:ext cx="21463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5700" y="4800600"/>
            <a:ext cx="21463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42600" y="1498600"/>
            <a:ext cx="3098800" cy="50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마스터플랜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31000" y="2095500"/>
            <a:ext cx="109220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B5E1E1"/>
                </a:solidFill>
                <a:latin typeface="Pretendard Bold"/>
              </a:rPr>
              <a:t>Partnership</a:t>
            </a:r>
            <a:r>
              <a:rPr lang="en" sz="8400" b="0" i="0" u="none" strike="noStrike">
                <a:solidFill>
                  <a:srgbClr val="BFE3E4"/>
                </a:solidFill>
                <a:latin typeface="Pretendard Bold"/>
              </a:rPr>
              <a:t> </a:t>
            </a:r>
            <a:r>
              <a:rPr lang="en" sz="8400" b="0" i="0" u="none" strike="noStrike">
                <a:solidFill>
                  <a:srgbClr val="FFFFFF"/>
                </a:solidFill>
                <a:latin typeface="Pretendard Bold"/>
              </a:rPr>
              <a:t>Plan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71200" y="1549400"/>
            <a:ext cx="2641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파트너십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구축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방안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03100" y="3149600"/>
            <a:ext cx="876300" cy="368300"/>
          </a:xfrm>
          <a:prstGeom prst="rect">
            <a:avLst/>
          </a:prstGeom>
        </p:spPr>
        <p:txBody>
          <a:bodyPr lIns="0" tIns="73211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058" b="0" i="0" u="none" strike="noStrike" spc="-41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2058" b="0" i="0" u="none" strike="noStrike" spc="-41">
                <a:solidFill>
                  <a:srgbClr val="258190"/>
                </a:solidFill>
                <a:latin typeface="Pretendard Bold"/>
              </a:rPr>
              <a:t> 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04000" y="3695700"/>
            <a:ext cx="11176000" cy="469900"/>
          </a:xfrm>
          <a:prstGeom prst="rect">
            <a:avLst/>
          </a:prstGeom>
        </p:spPr>
        <p:txBody>
          <a:bodyPr lIns="0" tIns="13547" rIns="0" bIns="0" rtlCol="0" anchor="t"/>
          <a:lstStyle/>
          <a:p>
            <a:pPr lvl="0" algn="ctr">
              <a:lnSpc>
                <a:spcPct val="109559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다면적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파트너십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확대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지속가능한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현지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사업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구축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전략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38400" y="8547100"/>
            <a:ext cx="46482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규제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대응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공동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노력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13000" y="10820400"/>
            <a:ext cx="46990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현지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투자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유치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방안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63200" y="6324600"/>
            <a:ext cx="3708400" cy="622300"/>
          </a:xfrm>
          <a:prstGeom prst="rect">
            <a:avLst/>
          </a:prstGeom>
        </p:spPr>
        <p:txBody>
          <a:bodyPr lIns="0" tIns="0" rIns="0" bIns="24680" rtlCol="0" anchor="b"/>
          <a:lstStyle/>
          <a:p>
            <a:pPr lvl="0" algn="ctr">
              <a:lnSpc>
                <a:spcPct val="107070"/>
              </a:lnSpc>
            </a:pPr>
            <a:r>
              <a:rPr lang="ko-KR" sz="3533" b="0" i="0" u="none" strike="noStrike" spc="-71">
                <a:solidFill>
                  <a:srgbClr val="FFFFFF"/>
                </a:solidFill>
                <a:ea typeface="Pretendard ExtraBold"/>
              </a:rPr>
              <a:t>파트너십</a:t>
            </a:r>
            <a:r>
              <a:rPr lang="en-US" sz="3533" b="0" i="0" u="none" strike="noStrike" spc="-71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33" b="0" i="0" u="none" strike="noStrike" spc="-71">
                <a:solidFill>
                  <a:srgbClr val="FFFFFF"/>
                </a:solidFill>
                <a:ea typeface="Pretendard ExtraBold"/>
              </a:rPr>
              <a:t>구축</a:t>
            </a:r>
            <a:r>
              <a:rPr lang="en-US" sz="3533" b="0" i="0" u="none" strike="noStrike" spc="-71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33" b="0" i="0" u="none" strike="noStrike" spc="-71">
                <a:solidFill>
                  <a:srgbClr val="FFFFFF"/>
                </a:solidFill>
                <a:ea typeface="Pretendard ExtraBold"/>
              </a:rPr>
              <a:t>전략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09300" y="7848600"/>
            <a:ext cx="3606800" cy="3556000"/>
          </a:xfrm>
          <a:prstGeom prst="rect">
            <a:avLst/>
          </a:prstGeom>
        </p:spPr>
        <p:txBody>
          <a:bodyPr lIns="0" tIns="21421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단계적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파트너십</a:t>
            </a:r>
          </a:p>
          <a:p>
            <a:pPr lvl="0" algn="l">
              <a:lnSpc>
                <a:spcPct val="107070"/>
              </a:lnSpc>
            </a:pPr>
            <a:endParaRPr lang="ko-KR" sz="3066" b="0" i="0" u="none" strike="noStrike" spc="-61">
              <a:solidFill>
                <a:srgbClr val="124B54"/>
              </a:solidFill>
              <a:ea typeface="Pretendard Bold"/>
            </a:endParaRPr>
          </a:p>
          <a:p>
            <a:pPr lvl="0" algn="l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지속가능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협력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관계</a:t>
            </a:r>
          </a:p>
          <a:p>
            <a:pPr lvl="0" algn="l">
              <a:lnSpc>
                <a:spcPct val="107070"/>
              </a:lnSpc>
            </a:pPr>
            <a:endParaRPr lang="ko-KR" sz="3066" b="0" i="0" u="none" strike="noStrike" spc="-61">
              <a:solidFill>
                <a:srgbClr val="124B54"/>
              </a:solidFill>
              <a:ea typeface="Pretendard Bold"/>
            </a:endParaRPr>
          </a:p>
          <a:p>
            <a:pPr lvl="0" algn="l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시너지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효과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극대화</a:t>
            </a:r>
          </a:p>
          <a:p>
            <a:pPr lvl="0" algn="l">
              <a:lnSpc>
                <a:spcPct val="107070"/>
              </a:lnSpc>
            </a:pPr>
            <a:endParaRPr lang="ko-KR" sz="3066" b="0" i="0" u="none" strike="noStrike" spc="-61">
              <a:solidFill>
                <a:srgbClr val="124B54"/>
              </a:solidFill>
              <a:ea typeface="Pretendard Bold"/>
            </a:endParaRPr>
          </a:p>
          <a:p>
            <a:pPr lvl="0" algn="l">
              <a:lnSpc>
                <a:spcPct val="107070"/>
              </a:lnSpc>
            </a:pP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구축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전략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내용</a:t>
            </a:r>
            <a:r>
              <a:rPr lang="en-US" sz="3066" b="0" i="0" u="none" strike="noStrike" spc="-61">
                <a:solidFill>
                  <a:srgbClr val="124B54"/>
                </a:solidFill>
                <a:latin typeface="Pretendard Bold"/>
              </a:rPr>
              <a:t> </a:t>
            </a:r>
            <a:r>
              <a:rPr lang="ko-KR" sz="3066" b="0" i="0" u="none" strike="noStrike" spc="-61">
                <a:solidFill>
                  <a:srgbClr val="124B54"/>
                </a:solidFill>
                <a:ea typeface="Pretendard Bold"/>
              </a:rPr>
              <a:t>요약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348200" y="6248400"/>
            <a:ext cx="46228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현지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유통망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확보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전략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335500" y="8547100"/>
            <a:ext cx="46482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현지화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기술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지원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방안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10100" y="10820400"/>
            <a:ext cx="46990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고객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서비스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운영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계획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51100" y="6248400"/>
            <a:ext cx="46228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현지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대기업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협력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ExtraBold"/>
              </a:rPr>
              <a:t>방안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 spc="-56">
                <a:solidFill>
                  <a:srgbClr val="FFFFFF"/>
                </a:solidFill>
                <a:ea typeface="Pretendard Medium"/>
              </a:rPr>
              <a:t>주세요</a:t>
            </a:r>
            <a:r>
              <a:rPr lang="en-US" sz="2800" b="0" i="0" u="none" strike="noStrike" spc="-5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580100" y="4889500"/>
            <a:ext cx="21590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666" b="0" i="0" u="none" strike="noStrike" spc="-53">
                <a:solidFill>
                  <a:srgbClr val="258190"/>
                </a:solidFill>
                <a:ea typeface="Pretendard Bold"/>
              </a:rPr>
              <a:t>운영</a:t>
            </a:r>
            <a:r>
              <a:rPr lang="en-US" sz="2666" b="0" i="0" u="none" strike="noStrike" spc="-53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666" b="0" i="0" u="none" strike="noStrike" spc="-53">
                <a:solidFill>
                  <a:srgbClr val="258190"/>
                </a:solidFill>
                <a:ea typeface="Pretendard Bold"/>
              </a:rPr>
              <a:t>파트너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83000" y="4889500"/>
            <a:ext cx="21590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666" b="0" i="0" u="none" strike="noStrike" spc="-53">
                <a:solidFill>
                  <a:srgbClr val="258190"/>
                </a:solidFill>
                <a:ea typeface="Pretendard Bold"/>
              </a:rPr>
              <a:t>전략</a:t>
            </a:r>
            <a:r>
              <a:rPr lang="en-US" sz="2666" b="0" i="0" u="none" strike="noStrike" spc="-53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666" b="0" i="0" u="none" strike="noStrike" spc="-53">
                <a:solidFill>
                  <a:srgbClr val="258190"/>
                </a:solidFill>
                <a:ea typeface="Pretendard Bold"/>
              </a:rPr>
              <a:t>파트너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Chapter 04.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실행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전략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계획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892300" y="9398000"/>
            <a:ext cx="11239500" cy="1123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914400" y="10375900"/>
            <a:ext cx="9283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3500" y="11341100"/>
            <a:ext cx="7327900" cy="732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1041400" y="12319000"/>
            <a:ext cx="5384800" cy="538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2108200" y="13385800"/>
            <a:ext cx="3251200" cy="325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0800000">
            <a:off x="749300" y="11201400"/>
            <a:ext cx="39116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8940000">
            <a:off x="4000500" y="8813800"/>
            <a:ext cx="39116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9400" y="7239000"/>
            <a:ext cx="11976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2349500" y="2679700"/>
            <a:ext cx="27813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4465300" y="6438900"/>
            <a:ext cx="2362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33400" y="3683000"/>
            <a:ext cx="4826000" cy="167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33400" y="5638800"/>
            <a:ext cx="4826000" cy="167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551400" y="10401300"/>
            <a:ext cx="26924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1760200" y="8216900"/>
            <a:ext cx="1270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8313400" y="8166100"/>
            <a:ext cx="1155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1049000" y="10121900"/>
            <a:ext cx="26924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800" y="7632700"/>
            <a:ext cx="65278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17900" y="9372600"/>
            <a:ext cx="53467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17900" y="10274300"/>
            <a:ext cx="53467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17900" y="11176000"/>
            <a:ext cx="53467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217900" y="8432800"/>
            <a:ext cx="53467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15500" y="9372600"/>
            <a:ext cx="53467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15500" y="10274300"/>
            <a:ext cx="5346700" cy="78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15500" y="11176000"/>
            <a:ext cx="5346700" cy="787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4700" y="10033000"/>
            <a:ext cx="5918200" cy="172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15500" y="8432800"/>
            <a:ext cx="53467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30100" y="8293100"/>
            <a:ext cx="317500" cy="317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732500" y="8293100"/>
            <a:ext cx="317500" cy="317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96600" y="2603500"/>
            <a:ext cx="381000" cy="381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7100" y="10426700"/>
            <a:ext cx="5626100" cy="952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성공을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위한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전문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조직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구성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핵심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인재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확보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제안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4500" y="3390900"/>
            <a:ext cx="6578600" cy="25527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 spc="-168">
                <a:solidFill>
                  <a:srgbClr val="258190"/>
                </a:solidFill>
                <a:latin typeface="Pretendard Bold"/>
              </a:rPr>
              <a:t>Organization</a:t>
            </a:r>
          </a:p>
          <a:p>
            <a:pPr lvl="0" algn="ctr">
              <a:lnSpc>
                <a:spcPct val="82170"/>
              </a:lnSpc>
            </a:pPr>
            <a:r>
              <a:rPr lang="en" sz="8400" b="0" i="0" u="none" strike="noStrike" spc="-168">
                <a:solidFill>
                  <a:srgbClr val="212121"/>
                </a:solidFill>
                <a:latin typeface="Pretendard Bold"/>
              </a:rPr>
              <a:t>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01900" y="2730500"/>
            <a:ext cx="24638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조직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인력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운영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65200" y="4191000"/>
            <a:ext cx="3962400" cy="635000"/>
          </a:xfrm>
          <a:prstGeom prst="rect">
            <a:avLst/>
          </a:prstGeom>
        </p:spPr>
        <p:txBody>
          <a:bodyPr lIns="0" tIns="0" rIns="0" bIns="25146" rtlCol="0" anchor="b"/>
          <a:lstStyle/>
          <a:p>
            <a:pPr lvl="0" algn="ctr">
              <a:lnSpc>
                <a:spcPct val="107070"/>
              </a:lnSpc>
            </a:pPr>
            <a:r>
              <a:rPr lang="ko-KR" sz="3600" b="0" i="0" u="none" strike="noStrike" spc="-144">
                <a:solidFill>
                  <a:srgbClr val="FFFFFF"/>
                </a:solidFill>
                <a:ea typeface="Pretendard Bold"/>
              </a:rPr>
              <a:t>글로벌</a:t>
            </a:r>
            <a:r>
              <a:rPr lang="en-US" sz="3600" b="0" i="0" u="none" strike="noStrike" spc="-144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 spc="-144">
                <a:solidFill>
                  <a:srgbClr val="FFFFFF"/>
                </a:solidFill>
                <a:ea typeface="Pretendard Bold"/>
              </a:rPr>
              <a:t>사업</a:t>
            </a:r>
            <a:r>
              <a:rPr lang="en-US" sz="3600" b="0" i="0" u="none" strike="noStrike" spc="-144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 spc="-144">
                <a:solidFill>
                  <a:srgbClr val="FFFFFF"/>
                </a:solidFill>
                <a:ea typeface="Pretendard Bold"/>
              </a:rPr>
              <a:t>총괄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77900" y="6172200"/>
            <a:ext cx="3949700" cy="622300"/>
          </a:xfrm>
          <a:prstGeom prst="rect">
            <a:avLst/>
          </a:prstGeom>
        </p:spPr>
        <p:txBody>
          <a:bodyPr lIns="0" tIns="0" rIns="0" bIns="24215" rtlCol="0" anchor="b"/>
          <a:lstStyle/>
          <a:p>
            <a:pPr lvl="0" algn="ctr">
              <a:lnSpc>
                <a:spcPct val="107070"/>
              </a:lnSpc>
            </a:pPr>
            <a:r>
              <a:rPr lang="en" sz="3466" b="0" i="0" u="none" strike="noStrike" spc="-139">
                <a:solidFill>
                  <a:srgbClr val="FFFFFF"/>
                </a:solidFill>
                <a:ea typeface="Pretendard Bold"/>
              </a:rPr>
              <a:t>해외사업본부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780000" y="8585200"/>
            <a:ext cx="2235200" cy="546100"/>
          </a:xfrm>
          <a:prstGeom prst="rect">
            <a:avLst/>
          </a:prstGeom>
        </p:spPr>
        <p:txBody>
          <a:bodyPr lIns="0" tIns="0" rIns="0" bIns="37000" rtlCol="0" anchor="b"/>
          <a:lstStyle/>
          <a:p>
            <a:pPr lvl="0" algn="ctr">
              <a:lnSpc>
                <a:spcPct val="100429"/>
              </a:lnSpc>
            </a:pPr>
            <a:r>
              <a:rPr lang="en" sz="3066" b="0" i="0" u="none" strike="noStrike" spc="-123">
                <a:solidFill>
                  <a:srgbClr val="FFFFFF"/>
                </a:solidFill>
                <a:ea typeface="Pretendard Bold"/>
              </a:rPr>
              <a:t>마케팅팀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878300" y="9588500"/>
            <a:ext cx="4025900" cy="2222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마케팅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전략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수립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실행</a:t>
            </a:r>
          </a:p>
          <a:p>
            <a:pPr lvl="0" algn="ctr">
              <a:lnSpc>
                <a:spcPct val="117859"/>
              </a:lnSpc>
            </a:pPr>
            <a:endParaRPr lang="ko-KR" sz="2466" b="0" i="0" u="none" strike="noStrike">
              <a:solidFill>
                <a:srgbClr val="212121"/>
              </a:solidFill>
              <a:ea typeface="Pretendard Medium"/>
            </a:endParaRPr>
          </a:p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브랜드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현지화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고객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관리</a:t>
            </a:r>
          </a:p>
          <a:p>
            <a:pPr lvl="0" algn="ctr">
              <a:lnSpc>
                <a:spcPct val="117859"/>
              </a:lnSpc>
            </a:pPr>
            <a:endParaRPr lang="ko-KR" sz="2466" b="0" i="0" u="none" strike="noStrike">
              <a:solidFill>
                <a:srgbClr val="212121"/>
              </a:solidFill>
              <a:ea typeface="Pretendard Medium"/>
            </a:endParaRPr>
          </a:p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디지털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마케팅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채널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개발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77600" y="8585200"/>
            <a:ext cx="2235200" cy="546100"/>
          </a:xfrm>
          <a:prstGeom prst="rect">
            <a:avLst/>
          </a:prstGeom>
        </p:spPr>
        <p:txBody>
          <a:bodyPr lIns="0" tIns="0" rIns="0" bIns="37000" rtlCol="0" anchor="b"/>
          <a:lstStyle/>
          <a:p>
            <a:pPr lvl="0" algn="ctr">
              <a:lnSpc>
                <a:spcPct val="100429"/>
              </a:lnSpc>
            </a:pPr>
            <a:r>
              <a:rPr lang="ko-KR" sz="3066" b="0" i="0" u="none" strike="noStrike" spc="-123">
                <a:solidFill>
                  <a:srgbClr val="FFFFFF"/>
                </a:solidFill>
                <a:ea typeface="Pretendard Bold"/>
              </a:rPr>
              <a:t>현지</a:t>
            </a:r>
            <a:r>
              <a:rPr lang="en-US" sz="3066" b="0" i="0" u="none" strike="noStrike" spc="-123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3066" b="0" i="0" u="none" strike="noStrike" spc="-123">
                <a:solidFill>
                  <a:srgbClr val="FFFFFF"/>
                </a:solidFill>
                <a:ea typeface="Pretendard Bold"/>
              </a:rPr>
              <a:t>운영팀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375900" y="9588500"/>
            <a:ext cx="4025900" cy="2222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법인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설립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운영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관리</a:t>
            </a:r>
          </a:p>
          <a:p>
            <a:pPr lvl="0" algn="ctr">
              <a:lnSpc>
                <a:spcPct val="117859"/>
              </a:lnSpc>
            </a:pPr>
            <a:endParaRPr lang="ko-KR" sz="2466" b="0" i="0" u="none" strike="noStrike">
              <a:solidFill>
                <a:srgbClr val="212121"/>
              </a:solidFill>
              <a:ea typeface="Pretendard Medium"/>
            </a:endParaRPr>
          </a:p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인력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채용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교육</a:t>
            </a:r>
          </a:p>
          <a:p>
            <a:pPr lvl="0" algn="ctr">
              <a:lnSpc>
                <a:spcPct val="117859"/>
              </a:lnSpc>
            </a:pPr>
            <a:endParaRPr lang="ko-KR" sz="2466" b="0" i="0" u="none" strike="noStrike">
              <a:solidFill>
                <a:srgbClr val="212121"/>
              </a:solidFill>
              <a:ea typeface="Pretendard Medium"/>
            </a:endParaRPr>
          </a:p>
          <a:p>
            <a:pPr lvl="0" algn="ctr">
              <a:lnSpc>
                <a:spcPct val="117859"/>
              </a:lnSpc>
            </a:pP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공급망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물류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체계</a:t>
            </a:r>
            <a:r>
              <a:rPr lang="en-US" sz="2466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>
                <a:solidFill>
                  <a:srgbClr val="212121"/>
                </a:solidFill>
                <a:ea typeface="Pretendard Medium"/>
              </a:rPr>
              <a:t>구축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226800" y="2527300"/>
            <a:ext cx="88265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0" i="0" u="none" strike="noStrike" spc="-59">
                <a:solidFill>
                  <a:srgbClr val="212121"/>
                </a:solidFill>
                <a:ea typeface="Pretendard Bold"/>
              </a:rPr>
              <a:t>조직</a:t>
            </a:r>
            <a:r>
              <a:rPr lang="en-US" sz="2933" b="0" i="0" u="none" strike="noStrike" spc="-59">
                <a:solidFill>
                  <a:srgbClr val="212121"/>
                </a:solidFill>
                <a:latin typeface="Pretendard Bold"/>
              </a:rPr>
              <a:t> </a:t>
            </a:r>
            <a:r>
              <a:rPr lang="ko-KR" sz="2933" b="0" i="0" u="none" strike="noStrike" spc="-59">
                <a:solidFill>
                  <a:srgbClr val="212121"/>
                </a:solidFill>
                <a:ea typeface="Pretendard Bold"/>
              </a:rPr>
              <a:t>및</a:t>
            </a:r>
            <a:r>
              <a:rPr lang="en-US" sz="2933" b="0" i="0" u="none" strike="noStrike" spc="-59">
                <a:solidFill>
                  <a:srgbClr val="212121"/>
                </a:solidFill>
                <a:latin typeface="Pretendard Bold"/>
              </a:rPr>
              <a:t> </a:t>
            </a:r>
            <a:r>
              <a:rPr lang="ko-KR" sz="2933" b="0" i="0" u="none" strike="noStrike" spc="-59">
                <a:solidFill>
                  <a:srgbClr val="212121"/>
                </a:solidFill>
                <a:ea typeface="Pretendard Bold"/>
              </a:rPr>
              <a:t>수행역할</a:t>
            </a:r>
            <a:r>
              <a:rPr lang="en-US" sz="2933" b="0" i="0" u="none" strike="noStrike" spc="-59">
                <a:solidFill>
                  <a:srgbClr val="212121"/>
                </a:solidFill>
                <a:latin typeface="Pretendard Bold"/>
              </a:rPr>
              <a:t> (Team Structure &amp; Responsibilities)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04.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실행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전략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계획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0" y="3479800"/>
            <a:ext cx="1955800" cy="80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2514600"/>
            <a:ext cx="70866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399999">
            <a:off x="14998700" y="4686300"/>
            <a:ext cx="850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827649">
            <a:off x="18453100" y="6743700"/>
            <a:ext cx="1447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95453">
            <a:off x="10947400" y="6756400"/>
            <a:ext cx="1473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160661">
            <a:off x="11874500" y="10718800"/>
            <a:ext cx="1803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127500">
            <a:off x="17183100" y="10718800"/>
            <a:ext cx="173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0" y="4864100"/>
            <a:ext cx="6972300" cy="662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5842000"/>
            <a:ext cx="19558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1100" y="6311900"/>
            <a:ext cx="38862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901700" y="9486900"/>
            <a:ext cx="5054600" cy="234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63600" y="7226300"/>
            <a:ext cx="119761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2032000" y="2679700"/>
            <a:ext cx="27813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12400" y="9728200"/>
            <a:ext cx="19558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700" y="10210800"/>
            <a:ext cx="3886200" cy="144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503900" y="9804400"/>
            <a:ext cx="19558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03900" y="10274300"/>
            <a:ext cx="38862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469100" y="5842000"/>
            <a:ext cx="1955800" cy="80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81800" y="6324600"/>
            <a:ext cx="38862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242800" y="2768600"/>
            <a:ext cx="3276600" cy="6985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연간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매출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증가율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목표치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분기별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성장률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모니터링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지표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33700" y="2768600"/>
            <a:ext cx="3175000" cy="6985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해외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매출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비중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확대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추이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목표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대비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실적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증감률</a:t>
            </a:r>
            <a:r>
              <a:rPr lang="en-US" sz="1930" b="0" i="0" u="none" strike="noStrike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>
                <a:solidFill>
                  <a:srgbClr val="212121"/>
                </a:solidFill>
                <a:ea typeface="Pretendard Regular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마스터플랜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04900" y="7327900"/>
            <a:ext cx="3238500" cy="2044700"/>
          </a:xfrm>
          <a:prstGeom prst="rect">
            <a:avLst/>
          </a:prstGeom>
        </p:spPr>
        <p:txBody>
          <a:bodyPr lIns="0" tIns="0" rIns="0" bIns="75438" rtlCol="0" anchor="b"/>
          <a:lstStyle/>
          <a:p>
            <a:pPr lvl="0" algn="ctr">
              <a:lnSpc>
                <a:spcPct val="93788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Heebo ExtraBold"/>
              </a:rPr>
              <a:t>Key Success Indicators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13900" y="5905500"/>
            <a:ext cx="1638300" cy="368300"/>
          </a:xfrm>
          <a:prstGeom prst="rect">
            <a:avLst/>
          </a:prstGeom>
        </p:spPr>
        <p:txBody>
          <a:bodyPr lIns="0" tIns="0" rIns="0" bIns="14436" rtlCol="0" anchor="b"/>
          <a:lstStyle/>
          <a:p>
            <a:pPr lvl="0" algn="ctr">
              <a:lnSpc>
                <a:spcPct val="107070"/>
              </a:lnSpc>
            </a:pP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브랜드</a:t>
            </a:r>
            <a:r>
              <a:rPr lang="en-US" sz="2066" b="0" i="0" u="none" strike="noStrike" spc="-4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가치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10500" y="6515100"/>
            <a:ext cx="3416300" cy="1054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브랜드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인지도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상승률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브랜드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가치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평가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결과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글로벌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브랜드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순위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목표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9000" y="9893300"/>
            <a:ext cx="5067300" cy="153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체계적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로드맵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진행으로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예측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가능성을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높이고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지속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가능한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성장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2500" y="3390900"/>
            <a:ext cx="4927600" cy="25527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B5E1E1"/>
                </a:solidFill>
                <a:latin typeface="Pretendard Bold"/>
              </a:rPr>
              <a:t>Success</a:t>
            </a:r>
          </a:p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FFFFFF"/>
                </a:solidFill>
                <a:latin typeface="Pretendard Bold"/>
              </a:rPr>
              <a:t>Metrics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97100" y="2730500"/>
            <a:ext cx="24638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단계별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로드맵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77500" y="9804400"/>
            <a:ext cx="1638300" cy="368300"/>
          </a:xfrm>
          <a:prstGeom prst="rect">
            <a:avLst/>
          </a:prstGeom>
        </p:spPr>
        <p:txBody>
          <a:bodyPr lIns="0" tIns="0" rIns="0" bIns="14436" rtlCol="0" anchor="b"/>
          <a:lstStyle/>
          <a:p>
            <a:pPr lvl="0" algn="ctr">
              <a:lnSpc>
                <a:spcPct val="107070"/>
              </a:lnSpc>
            </a:pP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운영</a:t>
            </a:r>
            <a:r>
              <a:rPr lang="en-US" sz="2066" b="0" i="0" u="none" strike="noStrike" spc="-4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효율성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674100" y="10401300"/>
            <a:ext cx="3416300" cy="1054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원가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절감률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마진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개선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효과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공급망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최적화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성과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지표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생산성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향상률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측정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결과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656300" y="9867900"/>
            <a:ext cx="1638300" cy="368300"/>
          </a:xfrm>
          <a:prstGeom prst="rect">
            <a:avLst/>
          </a:prstGeom>
        </p:spPr>
        <p:txBody>
          <a:bodyPr lIns="0" tIns="0" rIns="0" bIns="14436" rtlCol="0" anchor="b"/>
          <a:lstStyle/>
          <a:p>
            <a:pPr lvl="0" algn="ctr">
              <a:lnSpc>
                <a:spcPct val="107070"/>
              </a:lnSpc>
            </a:pP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고객</a:t>
            </a:r>
            <a:r>
              <a:rPr lang="en-US" sz="2066" b="0" i="0" u="none" strike="noStrike" spc="-4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만족도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783300" y="10477500"/>
            <a:ext cx="3416300" cy="1054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고객추천지수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목표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수준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고객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유지율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재구매율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브랜드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선호도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조사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결과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634200" y="5918200"/>
            <a:ext cx="1638300" cy="368300"/>
          </a:xfrm>
          <a:prstGeom prst="rect">
            <a:avLst/>
          </a:prstGeom>
        </p:spPr>
        <p:txBody>
          <a:bodyPr lIns="0" tIns="0" rIns="0" bIns="14436" rtlCol="0" anchor="b"/>
          <a:lstStyle/>
          <a:p>
            <a:pPr lvl="0" algn="ctr">
              <a:lnSpc>
                <a:spcPct val="107070"/>
              </a:lnSpc>
            </a:pP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066" b="0" i="0" u="none" strike="noStrike" spc="-4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점유율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748500" y="6515100"/>
            <a:ext cx="3416300" cy="1054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타겟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시장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내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점유율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달성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목표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경쟁사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대비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상대적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위치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변화</a:t>
            </a:r>
          </a:p>
          <a:p>
            <a:pPr marL="3429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신규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고객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확보율</a:t>
            </a:r>
            <a:r>
              <a:rPr lang="en-US" sz="1930" b="0" i="0" u="none" strike="noStrike" spc="-39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930" b="0" i="0" u="none" strike="noStrike" spc="-39">
                <a:solidFill>
                  <a:srgbClr val="212121"/>
                </a:solidFill>
                <a:ea typeface="Pretendard Regular"/>
              </a:rPr>
              <a:t>데이터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643100" y="3810000"/>
            <a:ext cx="1638300" cy="368300"/>
          </a:xfrm>
          <a:prstGeom prst="rect">
            <a:avLst/>
          </a:prstGeom>
        </p:spPr>
        <p:txBody>
          <a:bodyPr lIns="0" tIns="0" rIns="0" bIns="14436" rtlCol="0" anchor="b"/>
          <a:lstStyle/>
          <a:p>
            <a:pPr lvl="0" algn="ctr">
              <a:lnSpc>
                <a:spcPct val="107070"/>
              </a:lnSpc>
            </a:pP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매출</a:t>
            </a:r>
            <a:r>
              <a:rPr lang="en-US" sz="2066" b="0" i="0" u="none" strike="noStrike" spc="-4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066" b="0" i="0" u="none" strike="noStrike" spc="-41">
                <a:solidFill>
                  <a:srgbClr val="FFFFFF"/>
                </a:solidFill>
                <a:ea typeface="Pretendard Bold"/>
              </a:rPr>
              <a:t>성장률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Chapter 04.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실행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전략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계획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425700" y="-11010900"/>
            <a:ext cx="13474700" cy="134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88900" y="-7658100"/>
            <a:ext cx="8788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20040000">
            <a:off x="317500" y="-1587500"/>
            <a:ext cx="3479800" cy="365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9060000">
            <a:off x="5359400" y="-1701800"/>
            <a:ext cx="3479800" cy="365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0502900" y="1498600"/>
            <a:ext cx="33782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0" y="4483100"/>
            <a:ext cx="7658100" cy="657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9000"/>
          </a:blip>
          <a:stretch>
            <a:fillRect/>
          </a:stretch>
        </p:blipFill>
        <p:spPr>
          <a:xfrm>
            <a:off x="14185900" y="7607300"/>
            <a:ext cx="68072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4554200" y="9931400"/>
            <a:ext cx="60579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2300" y="7899400"/>
            <a:ext cx="774700" cy="196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6800" y="8763000"/>
            <a:ext cx="4318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00000">
            <a:off x="14859000" y="8597900"/>
            <a:ext cx="50419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483100"/>
            <a:ext cx="5194300" cy="657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89400" y="7937500"/>
            <a:ext cx="1651000" cy="165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6600" y="4483100"/>
            <a:ext cx="5194300" cy="657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5689600"/>
            <a:ext cx="4724400" cy="158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200" y="7772400"/>
            <a:ext cx="10541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8200" y="9677400"/>
            <a:ext cx="10541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7454900"/>
            <a:ext cx="4724400" cy="158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9220200"/>
            <a:ext cx="4724400" cy="158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47100" y="5702300"/>
            <a:ext cx="4724400" cy="510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7900" y="7670800"/>
            <a:ext cx="1181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17900" y="9436100"/>
            <a:ext cx="1181100" cy="118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7900" y="5892800"/>
            <a:ext cx="1181100" cy="118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846300" y="10083800"/>
            <a:ext cx="914400" cy="31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6845300"/>
            <a:ext cx="41656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7797800"/>
            <a:ext cx="41656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8750300"/>
            <a:ext cx="41656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9702800"/>
            <a:ext cx="41656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84600" y="7937500"/>
            <a:ext cx="6223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22700" y="9728200"/>
            <a:ext cx="546100" cy="54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10000" y="6159500"/>
            <a:ext cx="584200" cy="584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39900" y="5816600"/>
            <a:ext cx="368300" cy="368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27200" y="6705600"/>
            <a:ext cx="368300" cy="368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5400" y="6210300"/>
            <a:ext cx="342900" cy="30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5400" y="7150100"/>
            <a:ext cx="342900" cy="30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5400" y="8102600"/>
            <a:ext cx="342900" cy="304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5400" y="9042400"/>
            <a:ext cx="342900" cy="30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5400" y="9994900"/>
            <a:ext cx="342900" cy="304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38400" y="11531600"/>
            <a:ext cx="19507200" cy="1066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532600" y="10083800"/>
            <a:ext cx="914400" cy="317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25800" y="11798300"/>
            <a:ext cx="279400" cy="533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16300" y="11798300"/>
            <a:ext cx="279400" cy="533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916900" y="11798300"/>
            <a:ext cx="279400" cy="533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726400" y="11798300"/>
            <a:ext cx="279400" cy="533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Growth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Outlook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9646900" y="10109200"/>
            <a:ext cx="6985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733" b="0" i="0" u="none" strike="noStrike">
                <a:solidFill>
                  <a:srgbClr val="212121"/>
                </a:solidFill>
                <a:latin typeface="Pretendard Regular"/>
              </a:rPr>
              <a:t>20XX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731500" y="1549400"/>
            <a:ext cx="29210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기대효과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성장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전망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65500" y="4864100"/>
            <a:ext cx="3048000" cy="584200"/>
          </a:xfrm>
          <a:prstGeom prst="rect">
            <a:avLst/>
          </a:prstGeom>
        </p:spPr>
        <p:txBody>
          <a:bodyPr lIns="0" tIns="0" rIns="0" bIns="22818" rtlCol="0" anchor="b"/>
          <a:lstStyle/>
          <a:p>
            <a:pPr lvl="0" algn="ctr">
              <a:lnSpc>
                <a:spcPct val="107070"/>
              </a:lnSpc>
            </a:pPr>
            <a:r>
              <a:rPr lang="ko-KR" sz="3266" b="0" i="0" u="none" strike="noStrike" spc="-65">
                <a:solidFill>
                  <a:srgbClr val="258190"/>
                </a:solidFill>
                <a:ea typeface="Pretendard ExtraBold"/>
              </a:rPr>
              <a:t>자사</a:t>
            </a:r>
            <a:r>
              <a:rPr lang="en-US" sz="3266" b="0" i="0" u="none" strike="noStrike" spc="-65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266" b="0" i="0" u="none" strike="noStrike" spc="-65">
                <a:solidFill>
                  <a:srgbClr val="258190"/>
                </a:solidFill>
                <a:ea typeface="Pretendard ExtraBold"/>
              </a:rPr>
              <a:t>성장</a:t>
            </a:r>
            <a:r>
              <a:rPr lang="en-US" sz="3266" b="0" i="0" u="none" strike="noStrike" spc="-65">
                <a:solidFill>
                  <a:srgbClr val="258190"/>
                </a:solidFill>
                <a:latin typeface="Pretendard ExtraBold"/>
              </a:rPr>
              <a:t> </a:t>
            </a:r>
            <a:r>
              <a:rPr lang="ko-KR" sz="3266" b="0" i="0" u="none" strike="noStrike" spc="-65">
                <a:solidFill>
                  <a:srgbClr val="258190"/>
                </a:solidFill>
                <a:ea typeface="Pretendard ExtraBold"/>
              </a:rPr>
              <a:t>전망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051300" y="4851400"/>
            <a:ext cx="3035300" cy="508000"/>
          </a:xfrm>
          <a:prstGeom prst="rect">
            <a:avLst/>
          </a:prstGeom>
        </p:spPr>
        <p:txBody>
          <a:bodyPr lIns="0" tIns="0" rIns="0" bIns="20024" rtlCol="0" anchor="b"/>
          <a:lstStyle/>
          <a:p>
            <a:pPr lvl="0" algn="ctr">
              <a:lnSpc>
                <a:spcPct val="107070"/>
              </a:lnSpc>
            </a:pPr>
            <a:r>
              <a:rPr lang="ko-KR" sz="2866" b="0" i="0" u="none" strike="noStrike" spc="-56">
                <a:solidFill>
                  <a:srgbClr val="FFFFFF"/>
                </a:solidFill>
                <a:ea typeface="Pretendard Bold"/>
              </a:rPr>
              <a:t>단기</a:t>
            </a:r>
            <a:r>
              <a:rPr lang="en-US" sz="2866" b="0" i="0" u="none" strike="noStrike" spc="-56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66" b="0" i="0" u="none" strike="noStrike" spc="-56">
                <a:solidFill>
                  <a:srgbClr val="FFFFFF"/>
                </a:solidFill>
                <a:ea typeface="Pretendard Bold"/>
              </a:rPr>
              <a:t>기대효과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960600" y="10109200"/>
            <a:ext cx="6985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733" b="0" i="0" u="none" strike="noStrike">
                <a:solidFill>
                  <a:srgbClr val="212121"/>
                </a:solidFill>
                <a:latin typeface="Pretendard Regular"/>
              </a:rPr>
              <a:t>20XX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814800" y="8280400"/>
            <a:ext cx="1549400" cy="977900"/>
          </a:xfrm>
          <a:prstGeom prst="rect">
            <a:avLst/>
          </a:prstGeom>
        </p:spPr>
        <p:txBody>
          <a:bodyPr lIns="0" tIns="0" rIns="0" bIns="69638" rtlCol="0" anchor="b"/>
          <a:lstStyle/>
          <a:p>
            <a:pPr lvl="0" algn="ctr">
              <a:lnSpc>
                <a:spcPct val="87149"/>
              </a:lnSpc>
            </a:pPr>
            <a:r>
              <a:rPr lang="en-US" sz="3133" b="0" i="0" u="none" strike="noStrike">
                <a:solidFill>
                  <a:srgbClr val="FFFFFF"/>
                </a:solidFill>
                <a:latin typeface="Pretendard Bold"/>
              </a:rPr>
              <a:t>10</a:t>
            </a:r>
            <a:r>
              <a:rPr lang="ko-KR" sz="3133" b="0" i="0" u="none" strike="noStrike">
                <a:solidFill>
                  <a:srgbClr val="FFFFFF"/>
                </a:solidFill>
                <a:ea typeface="Pretendard Bold"/>
              </a:rPr>
              <a:t>배</a:t>
            </a:r>
          </a:p>
          <a:p>
            <a:pPr lvl="0" algn="ctr">
              <a:lnSpc>
                <a:spcPct val="87149"/>
              </a:lnSpc>
            </a:pPr>
            <a:r>
              <a:rPr lang="en" sz="3133" b="0" i="0" u="none" strike="noStrike">
                <a:solidFill>
                  <a:srgbClr val="FFFFFF"/>
                </a:solidFill>
                <a:ea typeface="Pretendard Bold"/>
              </a:rPr>
              <a:t>성장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062200" y="5740400"/>
            <a:ext cx="5715000" cy="787400"/>
          </a:xfrm>
          <a:prstGeom prst="rect">
            <a:avLst/>
          </a:prstGeom>
        </p:spPr>
        <p:txBody>
          <a:bodyPr lIns="0" tIns="20769" rIns="0" bIns="0" rtlCol="0" anchor="t"/>
          <a:lstStyle/>
          <a:p>
            <a:pPr lvl="0" algn="l">
              <a:lnSpc>
                <a:spcPct val="104580"/>
              </a:lnSpc>
            </a:pP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해외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후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예상되는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고객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규모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성장률을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주세요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062200" y="6667500"/>
            <a:ext cx="5638800" cy="787400"/>
          </a:xfrm>
          <a:prstGeom prst="rect">
            <a:avLst/>
          </a:prstGeom>
        </p:spPr>
        <p:txBody>
          <a:bodyPr lIns="0" tIns="20769" rIns="0" bIns="0" rtlCol="0" anchor="t"/>
          <a:lstStyle/>
          <a:p>
            <a:pPr lvl="0" algn="l">
              <a:lnSpc>
                <a:spcPct val="104580"/>
              </a:lnSpc>
            </a:pP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국내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대비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시장의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고객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확보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잠재력을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6" b="0" i="0" u="none" strike="noStrike" spc="-47">
                <a:solidFill>
                  <a:srgbClr val="212121"/>
                </a:solidFill>
                <a:ea typeface="Pretendard Medium"/>
              </a:rPr>
              <a:t>주세요</a:t>
            </a:r>
            <a:r>
              <a:rPr lang="en-US" sz="2336" b="0" i="0" u="none" strike="noStrike" spc="-47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436100" y="4851400"/>
            <a:ext cx="3035300" cy="508000"/>
          </a:xfrm>
          <a:prstGeom prst="rect">
            <a:avLst/>
          </a:prstGeom>
        </p:spPr>
        <p:txBody>
          <a:bodyPr lIns="0" tIns="0" rIns="0" bIns="20024" rtlCol="0" anchor="b"/>
          <a:lstStyle/>
          <a:p>
            <a:pPr lvl="0" algn="ctr">
              <a:lnSpc>
                <a:spcPct val="107070"/>
              </a:lnSpc>
            </a:pPr>
            <a:r>
              <a:rPr lang="ko-KR" sz="2866" b="0" i="0" u="none" strike="noStrike" spc="-56">
                <a:solidFill>
                  <a:srgbClr val="FFFFFF"/>
                </a:solidFill>
                <a:ea typeface="Pretendard Bold"/>
              </a:rPr>
              <a:t>중장기</a:t>
            </a:r>
            <a:r>
              <a:rPr lang="en-US" sz="2866" b="0" i="0" u="none" strike="noStrike" spc="-56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66" b="0" i="0" u="none" strike="noStrike" spc="-56">
                <a:solidFill>
                  <a:srgbClr val="FFFFFF"/>
                </a:solidFill>
                <a:ea typeface="Pretendard Bold"/>
              </a:rPr>
              <a:t>기대효과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054600" y="6083300"/>
            <a:ext cx="2565400" cy="825500"/>
          </a:xfrm>
          <a:prstGeom prst="rect">
            <a:avLst/>
          </a:prstGeom>
        </p:spPr>
        <p:txBody>
          <a:bodyPr lIns="0" tIns="28194" rIns="0" bIns="0" rtlCol="0" anchor="t"/>
          <a:lstStyle/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브랜드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인지도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예상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상승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지표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054600" y="7848600"/>
            <a:ext cx="2565400" cy="825500"/>
          </a:xfrm>
          <a:prstGeom prst="rect">
            <a:avLst/>
          </a:prstGeom>
        </p:spPr>
        <p:txBody>
          <a:bodyPr lIns="0" tIns="28194" rIns="0" bIns="0" rtlCol="0" anchor="t"/>
          <a:lstStyle/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초기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고객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확보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긍정적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목표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수치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054600" y="9626600"/>
            <a:ext cx="2565400" cy="825500"/>
          </a:xfrm>
          <a:prstGeom prst="rect">
            <a:avLst/>
          </a:prstGeom>
        </p:spPr>
        <p:txBody>
          <a:bodyPr lIns="0" tIns="28194" rIns="0" bIns="0" rtlCol="0" anchor="t"/>
          <a:lstStyle/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파일럿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01259"/>
              </a:lnSpc>
            </a:pP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기대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성과</a:t>
            </a:r>
            <a:r>
              <a:rPr lang="en-US" sz="2466" b="0" i="0" u="none" strike="noStrike" spc="-49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466" b="0" i="0" u="none" strike="noStrike" spc="-49">
                <a:solidFill>
                  <a:srgbClr val="212121"/>
                </a:solidFill>
                <a:ea typeface="Pretendard Medium"/>
              </a:rPr>
              <a:t>데이터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10700" y="6121400"/>
            <a:ext cx="3594100" cy="420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3-5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점유율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목표</a:t>
            </a:r>
          </a:p>
          <a:p>
            <a:pPr lvl="0" algn="l">
              <a:lnSpc>
                <a:spcPct val="132800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2800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네트워크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구축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32800"/>
              </a:lnSpc>
            </a:pPr>
            <a:endParaRPr lang="en-US" sz="2333" b="0" i="0" u="none" strike="noStrike" spc="-47">
              <a:solidFill>
                <a:srgbClr val="212121"/>
              </a:solidFill>
              <a:latin typeface="Pretendard Medium"/>
            </a:endParaRPr>
          </a:p>
          <a:p>
            <a:pPr lvl="0" algn="l">
              <a:lnSpc>
                <a:spcPct val="132800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원가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절감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효과</a:t>
            </a:r>
          </a:p>
          <a:p>
            <a:pPr lvl="0" algn="l">
              <a:lnSpc>
                <a:spcPct val="132800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2800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파트너십을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통한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성과</a:t>
            </a:r>
          </a:p>
          <a:p>
            <a:pPr lvl="0" algn="l">
              <a:lnSpc>
                <a:spcPct val="132800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2800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다지역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포트폴리오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수익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기여도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292600" y="11836400"/>
            <a:ext cx="15811500" cy="520700"/>
          </a:xfrm>
          <a:prstGeom prst="rect">
            <a:avLst/>
          </a:prstGeom>
        </p:spPr>
        <p:txBody>
          <a:bodyPr lIns="0" tIns="104308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예측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가능한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리스크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관리와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명확한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성장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로드맵으로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ExtraBold"/>
              </a:rPr>
              <a:t>미래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ExtraBold"/>
              </a:rPr>
              <a:t>경쟁력을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ExtraBold"/>
              </a:rPr>
              <a:t>확보</a:t>
            </a:r>
            <a:r>
              <a:rPr lang="ko-KR" sz="2933" b="0" i="0" u="none" strike="noStrike" spc="-59">
                <a:solidFill>
                  <a:srgbClr val="FFFFFF"/>
                </a:solidFill>
                <a:ea typeface="Pretendard Regular"/>
              </a:rPr>
              <a:t>합니다</a:t>
            </a:r>
            <a:r>
              <a:rPr lang="en-US" sz="2933" b="0" i="0" u="none" strike="noStrike" spc="-59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05.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성과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측정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리스크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관리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5715000" y="6527800"/>
            <a:ext cx="13931900" cy="139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495800" y="7747000"/>
            <a:ext cx="11506200" cy="1150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3289300" y="8953500"/>
            <a:ext cx="9080500" cy="908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082800" y="10160000"/>
            <a:ext cx="6680200" cy="668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 rot="4740000">
            <a:off x="1206500" y="10693400"/>
            <a:ext cx="39116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762000" y="11480800"/>
            <a:ext cx="4025900" cy="40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502400" y="11684000"/>
            <a:ext cx="5588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100" y="11823700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371600" y="8699500"/>
            <a:ext cx="558800" cy="55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839200"/>
            <a:ext cx="2794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2260600" y="116840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0" y="11823700"/>
            <a:ext cx="2794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2501900"/>
            <a:ext cx="107823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4483100"/>
            <a:ext cx="1078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6464300"/>
            <a:ext cx="107823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8521700"/>
            <a:ext cx="10782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533400"/>
            <a:ext cx="107823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84100" y="6350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84100" y="26162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84100" y="45974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7600" y="65786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7600" y="86741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5900" y="4152900"/>
            <a:ext cx="4318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366361" y="3200400"/>
            <a:ext cx="4254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기회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평가</a:t>
            </a:r>
          </a:p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우선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66361" y="5181600"/>
            <a:ext cx="4254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상세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고려사항</a:t>
            </a:r>
          </a:p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현지화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전략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7324" y="7286431"/>
            <a:ext cx="4254500" cy="1095569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단계별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로드맵</a:t>
            </a:r>
          </a:p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파트너십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구축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방안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09708" y="9194800"/>
            <a:ext cx="4254500" cy="1244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성공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지표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성장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전망</a:t>
            </a:r>
          </a:p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성공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사례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35822" y="7747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ko-KR" altLang="en-US" sz="3333" spc="-67" dirty="0">
                <a:solidFill>
                  <a:srgbClr val="FFFFFF"/>
                </a:solidFill>
                <a:latin typeface="Pretendard SemiBold"/>
                <a:ea typeface="Pretendard SemiBold"/>
              </a:rPr>
              <a:t>주제 및 선정</a:t>
            </a:r>
            <a:r>
              <a:rPr lang="en-US" sz="3333" b="0" i="0" u="none" strike="noStrike" spc="-67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333" b="0" i="0" u="none" strike="noStrike" spc="-67" dirty="0">
                <a:solidFill>
                  <a:srgbClr val="FFFFFF"/>
                </a:solidFill>
                <a:ea typeface="Pretendard SemiBold"/>
              </a:rPr>
              <a:t>배경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4100" y="7493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42561" y="27559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ko-KR" altLang="en-US" sz="3333" b="0" i="0" u="none" strike="noStrike" spc="-67" dirty="0">
                <a:solidFill>
                  <a:srgbClr val="FFFFFF"/>
                </a:solidFill>
                <a:ea typeface="Pretendard SemiBold"/>
              </a:rPr>
              <a:t>개발 툴</a:t>
            </a:r>
            <a:endParaRPr lang="ko-KR" alt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471400" y="27305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>
                <a:solidFill>
                  <a:srgbClr val="258190"/>
                </a:solidFill>
                <a:latin typeface="Pretendard Semi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48522" y="47371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ko-KR" altLang="en-US" sz="3333" b="0" i="0" u="none" strike="noStrike" spc="-67" dirty="0">
                <a:solidFill>
                  <a:srgbClr val="FFFFFF"/>
                </a:solidFill>
                <a:ea typeface="Pretendard SemiBold"/>
              </a:rPr>
              <a:t>요구사항 정의서</a:t>
            </a:r>
            <a:endParaRPr 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71400" y="47244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03340" y="6794500"/>
            <a:ext cx="4559300" cy="596900"/>
          </a:xfrm>
          <a:prstGeom prst="rect">
            <a:avLst/>
          </a:prstGeom>
        </p:spPr>
        <p:txBody>
          <a:bodyPr lIns="0" tIns="118532" rIns="0" bIns="118532" rtlCol="0" anchor="ctr"/>
          <a:lstStyle/>
          <a:p>
            <a:pPr lvl="0" algn="l">
              <a:lnSpc>
                <a:spcPct val="69720"/>
              </a:lnSpc>
            </a:pPr>
            <a:r>
              <a:rPr lang="ko-KR" altLang="en-US" sz="3333" spc="-67" dirty="0">
                <a:solidFill>
                  <a:srgbClr val="FFFFFF"/>
                </a:solidFill>
                <a:ea typeface="Pretendard SemiBold"/>
              </a:rPr>
              <a:t>테이블 정의서</a:t>
            </a:r>
            <a:endParaRPr 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534900" y="67310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59927" y="87884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en-US" altLang="ko-KR" sz="3333" spc="-67" dirty="0">
                <a:solidFill>
                  <a:srgbClr val="FFFFFF"/>
                </a:solidFill>
                <a:ea typeface="Pretendard SemiBold"/>
              </a:rPr>
              <a:t>ERD</a:t>
            </a:r>
            <a:endParaRPr 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534900" y="88138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347700" y="1219200"/>
            <a:ext cx="4254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필요성</a:t>
            </a:r>
            <a:endParaRPr lang="ko-KR" altLang="en-US" sz="2397" b="0" i="0" u="none" strike="noStrike" spc="-48" dirty="0">
              <a:solidFill>
                <a:srgbClr val="FFFFFF"/>
              </a:solidFill>
              <a:ea typeface="Pretendard Regular"/>
            </a:endParaRPr>
          </a:p>
          <a:p>
            <a:pPr lvl="0">
              <a:lnSpc>
                <a:spcPct val="155210"/>
              </a:lnSpc>
            </a:pP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역량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진단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 dirty="0">
                <a:solidFill>
                  <a:srgbClr val="FFFFFF"/>
                </a:solidFill>
                <a:ea typeface="Pretendard Regular"/>
              </a:rPr>
              <a:t>한계점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8200" y="4038600"/>
            <a:ext cx="1651000" cy="825500"/>
          </a:xfrm>
          <a:prstGeom prst="rect">
            <a:avLst/>
          </a:prstGeom>
        </p:spPr>
        <p:txBody>
          <a:bodyPr lIns="0" tIns="85937" rIns="0" bIns="0" rtlCol="0" anchor="t"/>
          <a:lstStyle/>
          <a:p>
            <a:pPr lvl="0" algn="l">
              <a:lnSpc>
                <a:spcPct val="92130"/>
              </a:lnSpc>
            </a:pPr>
            <a:r>
              <a:rPr lang="en" sz="4666" b="0" i="0" u="none" strike="noStrike" dirty="0">
                <a:solidFill>
                  <a:srgbClr val="FFFFFF"/>
                </a:solidFill>
                <a:ea typeface="Pretendard Medium"/>
              </a:rPr>
              <a:t>목차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6200" y="2171700"/>
            <a:ext cx="7404100" cy="2044700"/>
          </a:xfrm>
          <a:prstGeom prst="rect">
            <a:avLst/>
          </a:prstGeom>
        </p:spPr>
        <p:txBody>
          <a:bodyPr lIns="0" tIns="436881" rIns="0" bIns="0" rtlCol="0" anchor="t"/>
          <a:lstStyle/>
          <a:p>
            <a:pPr lvl="0" algn="l">
              <a:lnSpc>
                <a:spcPct val="66400"/>
              </a:lnSpc>
            </a:pPr>
            <a:r>
              <a:rPr lang="en" sz="11466" b="0" i="0" u="none" strike="noStrike" dirty="0">
                <a:solidFill>
                  <a:srgbClr val="BFE3E4"/>
                </a:solidFill>
                <a:latin typeface="Pretendard SemiBold"/>
              </a:rPr>
              <a:t>Contents</a:t>
            </a:r>
          </a:p>
        </p:txBody>
      </p:sp>
      <p:pic>
        <p:nvPicPr>
          <p:cNvPr id="52" name="Picture 17">
            <a:extLst>
              <a:ext uri="{FF2B5EF4-FFF2-40B4-BE49-F238E27FC236}">
                <a16:creationId xmlns:a16="http://schemas.microsoft.com/office/drawing/2014/main" id="{9768BFCD-5A5E-404F-82D1-67BBB340D3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7427" y="10439400"/>
            <a:ext cx="10782300" cy="12700"/>
          </a:xfrm>
          <a:prstGeom prst="rect">
            <a:avLst/>
          </a:prstGeom>
        </p:spPr>
      </p:pic>
      <p:pic>
        <p:nvPicPr>
          <p:cNvPr id="53" name="Picture 23">
            <a:extLst>
              <a:ext uri="{FF2B5EF4-FFF2-40B4-BE49-F238E27FC236}">
                <a16:creationId xmlns:a16="http://schemas.microsoft.com/office/drawing/2014/main" id="{FBB7EC08-8C3A-46DE-ADC9-BB025EE619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5527" y="11296650"/>
            <a:ext cx="635000" cy="635000"/>
          </a:xfrm>
          <a:prstGeom prst="rect">
            <a:avLst/>
          </a:prstGeom>
        </p:spPr>
      </p:pic>
      <p:sp>
        <p:nvSpPr>
          <p:cNvPr id="54" name="TextBox 28">
            <a:extLst>
              <a:ext uri="{FF2B5EF4-FFF2-40B4-BE49-F238E27FC236}">
                <a16:creationId xmlns:a16="http://schemas.microsoft.com/office/drawing/2014/main" id="{7118487A-94B6-4844-A410-7133E558DFCB}"/>
              </a:ext>
            </a:extLst>
          </p:cNvPr>
          <p:cNvSpPr txBox="1"/>
          <p:nvPr/>
        </p:nvSpPr>
        <p:spPr>
          <a:xfrm>
            <a:off x="18882827" y="11410950"/>
            <a:ext cx="4254500" cy="15621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성공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지표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성장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전망</a:t>
            </a:r>
          </a:p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성공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사례</a:t>
            </a:r>
          </a:p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리스크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관리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10EC5788-E48B-4B30-97CC-9796D4178B7D}"/>
              </a:ext>
            </a:extLst>
          </p:cNvPr>
          <p:cNvSpPr txBox="1"/>
          <p:nvPr/>
        </p:nvSpPr>
        <p:spPr>
          <a:xfrm>
            <a:off x="13459927" y="1129665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en-US" altLang="ko-KR" sz="3333" spc="-67" dirty="0">
                <a:solidFill>
                  <a:srgbClr val="FFFFFF"/>
                </a:solidFill>
                <a:ea typeface="Pretendard SemiBold"/>
              </a:rPr>
              <a:t>ERD</a:t>
            </a:r>
            <a:endParaRPr 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02EC43-ACA0-4D86-8F02-B23D4938ED39}"/>
              </a:ext>
            </a:extLst>
          </p:cNvPr>
          <p:cNvCxnSpPr>
            <a:cxnSpLocks/>
          </p:cNvCxnSpPr>
          <p:nvPr/>
        </p:nvCxnSpPr>
        <p:spPr>
          <a:xfrm>
            <a:off x="13441913" y="976086"/>
            <a:ext cx="61427" cy="1000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591300"/>
            <a:ext cx="2794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6591300"/>
            <a:ext cx="279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198100"/>
            <a:ext cx="279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198100"/>
            <a:ext cx="279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516600" y="1524000"/>
            <a:ext cx="622300" cy="626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042900" y="1651000"/>
            <a:ext cx="622300" cy="599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1600" y="1841500"/>
            <a:ext cx="622300" cy="562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0591800" y="1498600"/>
            <a:ext cx="3187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5118100"/>
            <a:ext cx="2413000" cy="346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8737600"/>
            <a:ext cx="24130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2400" y="5118100"/>
            <a:ext cx="5384800" cy="346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2300" y="8737600"/>
            <a:ext cx="5384800" cy="346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2300" y="5118100"/>
            <a:ext cx="5384800" cy="346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2400" y="8737600"/>
            <a:ext cx="5384800" cy="346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4500" y="5422900"/>
            <a:ext cx="4800600" cy="285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4500" y="9042400"/>
            <a:ext cx="4800600" cy="285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5422900"/>
            <a:ext cx="48006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6413500"/>
            <a:ext cx="4800600" cy="876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74400" y="7404100"/>
            <a:ext cx="4800600" cy="876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9042400"/>
            <a:ext cx="48006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10033000"/>
            <a:ext cx="48006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74400" y="11023600"/>
            <a:ext cx="48006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08400" y="5118100"/>
            <a:ext cx="5499100" cy="3467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408400" y="8750300"/>
            <a:ext cx="5499100" cy="345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00500" y="5397500"/>
            <a:ext cx="4889500" cy="292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700500" y="9017000"/>
            <a:ext cx="4889500" cy="292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94200" y="7581900"/>
            <a:ext cx="4076700" cy="495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43200" y="6121400"/>
            <a:ext cx="787400" cy="698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43200" y="9728200"/>
            <a:ext cx="787400" cy="78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53800" y="5727700"/>
            <a:ext cx="342900" cy="30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53800" y="6731000"/>
            <a:ext cx="342900" cy="304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53800" y="7696200"/>
            <a:ext cx="342900" cy="30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53800" y="9347200"/>
            <a:ext cx="342900" cy="30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53800" y="10350500"/>
            <a:ext cx="342900" cy="30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53800" y="11315700"/>
            <a:ext cx="342900" cy="304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106900" y="11214100"/>
            <a:ext cx="4076700" cy="495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30800" y="6464300"/>
            <a:ext cx="990600" cy="6223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273300" y="6908800"/>
            <a:ext cx="1739900" cy="723900"/>
          </a:xfrm>
          <a:prstGeom prst="rect">
            <a:avLst/>
          </a:prstGeom>
        </p:spPr>
        <p:txBody>
          <a:bodyPr lIns="0" tIns="53753" rIns="0" bIns="0" rtlCol="0" anchor="t"/>
          <a:lstStyle/>
          <a:p>
            <a:pPr lvl="0" algn="ctr">
              <a:lnSpc>
                <a:spcPct val="86320"/>
              </a:lnSpc>
            </a:pPr>
            <a:r>
              <a:rPr lang="en" sz="2351" b="0" i="0" u="none" strike="noStrike">
                <a:solidFill>
                  <a:srgbClr val="124B54"/>
                </a:solidFill>
                <a:latin typeface="Pretendard SemiBold"/>
              </a:rPr>
              <a:t>Brand Name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9405600" y="5981700"/>
            <a:ext cx="990600" cy="1104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161000" y="6159500"/>
            <a:ext cx="1816100" cy="774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297400" y="9563100"/>
            <a:ext cx="1244600" cy="1244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0800000">
            <a:off x="17246600" y="7073900"/>
            <a:ext cx="37338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9748500" y="9563100"/>
            <a:ext cx="1244600" cy="12446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7564100" y="11264900"/>
            <a:ext cx="3175000" cy="406400"/>
          </a:xfrm>
          <a:prstGeom prst="rect">
            <a:avLst/>
          </a:prstGeom>
        </p:spPr>
        <p:txBody>
          <a:bodyPr lIns="0" tIns="0" rIns="0" bIns="51817" rtlCol="0" anchor="b"/>
          <a:lstStyle/>
          <a:p>
            <a:pPr lvl="0" algn="ctr">
              <a:lnSpc>
                <a:spcPct val="86320"/>
              </a:lnSpc>
            </a:pP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3</a:t>
            </a:r>
            <a:r>
              <a:rPr lang="ko-KR" sz="2266" b="0" i="0" u="none" strike="noStrike" spc="-45">
                <a:solidFill>
                  <a:srgbClr val="B5E1E1"/>
                </a:solidFill>
                <a:ea typeface="Pretendard Bold"/>
              </a:rPr>
              <a:t>년</a:t>
            </a: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B5E1E1"/>
                </a:solidFill>
                <a:ea typeface="Pretendard Bold"/>
              </a:rPr>
              <a:t>간</a:t>
            </a: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매출</a:t>
            </a: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 20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배</a:t>
            </a: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증가</a:t>
            </a:r>
            <a:r>
              <a:rPr lang="en" sz="2000" b="0" i="0" u="none" strike="noStrike" spc="-40">
                <a:solidFill>
                  <a:srgbClr val="FFFFFF"/>
                </a:solidFill>
                <a:latin typeface="Pretendard Bold"/>
              </a:rPr>
              <a:t> ▲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288000" y="9093200"/>
            <a:ext cx="1739900" cy="24257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9862800" y="9918700"/>
            <a:ext cx="1016000" cy="596900"/>
          </a:xfrm>
          <a:prstGeom prst="rect">
            <a:avLst/>
          </a:prstGeom>
        </p:spPr>
        <p:txBody>
          <a:bodyPr lIns="0" tIns="0" rIns="0" bIns="35561" rtlCol="0" anchor="b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212121"/>
                </a:solidFill>
                <a:ea typeface="Pretendard Medium"/>
              </a:rPr>
              <a:t>서비스</a:t>
            </a:r>
          </a:p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212121"/>
                </a:solidFill>
                <a:ea typeface="Pretendard Medium"/>
              </a:rPr>
              <a:t>매출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732500" y="9944100"/>
            <a:ext cx="838200" cy="685800"/>
          </a:xfrm>
          <a:prstGeom prst="rect">
            <a:avLst/>
          </a:prstGeom>
        </p:spPr>
        <p:txBody>
          <a:bodyPr lIns="0" tIns="0" rIns="0" bIns="60453" rtlCol="0" anchor="b"/>
          <a:lstStyle/>
          <a:p>
            <a:pPr lvl="0" algn="ctr">
              <a:lnSpc>
                <a:spcPct val="81339"/>
              </a:lnSpc>
            </a:pP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20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배</a:t>
            </a:r>
          </a:p>
          <a:p>
            <a:pPr lvl="0" algn="ctr">
              <a:lnSpc>
                <a:spcPct val="81339"/>
              </a:lnSpc>
            </a:pPr>
            <a:r>
              <a:rPr lang="en" sz="2266" b="0" i="0" u="none" strike="noStrike" spc="-45">
                <a:solidFill>
                  <a:srgbClr val="FFFFFF"/>
                </a:solidFill>
                <a:latin typeface="Pretendard Bold"/>
              </a:rPr>
              <a:t>UP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513300" y="9918700"/>
            <a:ext cx="825500" cy="596900"/>
          </a:xfrm>
          <a:prstGeom prst="rect">
            <a:avLst/>
          </a:prstGeom>
        </p:spPr>
        <p:txBody>
          <a:bodyPr lIns="0" tIns="0" rIns="0" bIns="35561" rtlCol="0" anchor="b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212121"/>
                </a:solidFill>
                <a:ea typeface="Pretendard Medium"/>
              </a:rPr>
              <a:t>제품</a:t>
            </a:r>
          </a:p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212121"/>
                </a:solidFill>
                <a:ea typeface="Pretendard Medium"/>
              </a:rPr>
              <a:t>매출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912600" y="4445000"/>
            <a:ext cx="3124200" cy="431800"/>
          </a:xfrm>
          <a:prstGeom prst="rect">
            <a:avLst/>
          </a:prstGeom>
        </p:spPr>
        <p:txBody>
          <a:bodyPr lIns="0" tIns="0" rIns="0" bIns="16764" rtlCol="0" anchor="b"/>
          <a:lstStyle/>
          <a:p>
            <a:pPr lvl="0" algn="ctr">
              <a:lnSpc>
                <a:spcPct val="10707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전략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836400" y="5676900"/>
            <a:ext cx="3835400" cy="238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7780"/>
              </a:lnSpc>
            </a:pP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R&amp;D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센터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설립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기술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현지화</a:t>
            </a:r>
          </a:p>
          <a:p>
            <a:pPr lvl="0" algn="l">
              <a:lnSpc>
                <a:spcPct val="137780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7780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대규모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마케팅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투자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37780"/>
              </a:lnSpc>
            </a:pPr>
            <a:endParaRPr lang="en-US" sz="2333" b="0" i="0" u="none" strike="noStrike" spc="-47">
              <a:solidFill>
                <a:srgbClr val="212121"/>
              </a:solidFill>
              <a:latin typeface="Pretendard Medium"/>
            </a:endParaRPr>
          </a:p>
          <a:p>
            <a:pPr lvl="0" algn="l">
              <a:lnSpc>
                <a:spcPct val="137780"/>
              </a:lnSpc>
            </a:pP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프리미엄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브랜드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포지셔닝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전략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Case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Study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744200" y="1549400"/>
            <a:ext cx="2895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글로벌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진출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성공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사례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7437100" y="4457700"/>
            <a:ext cx="3124200" cy="431800"/>
          </a:xfrm>
          <a:prstGeom prst="rect">
            <a:avLst/>
          </a:prstGeom>
        </p:spPr>
        <p:txBody>
          <a:bodyPr lIns="0" tIns="0" rIns="0" bIns="16764" rtlCol="0" anchor="b"/>
          <a:lstStyle/>
          <a:p>
            <a:pPr lvl="0" algn="ctr">
              <a:lnSpc>
                <a:spcPct val="10707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성과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요약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7551400" y="7632700"/>
            <a:ext cx="3175000" cy="406400"/>
          </a:xfrm>
          <a:prstGeom prst="rect">
            <a:avLst/>
          </a:prstGeom>
        </p:spPr>
        <p:txBody>
          <a:bodyPr lIns="0" tIns="0" rIns="0" bIns="51817" rtlCol="0" anchor="b"/>
          <a:lstStyle/>
          <a:p>
            <a:pPr lvl="0" algn="ctr">
              <a:lnSpc>
                <a:spcPct val="86320"/>
              </a:lnSpc>
            </a:pP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3</a:t>
            </a:r>
            <a:r>
              <a:rPr lang="ko-KR" sz="2266" b="0" i="0" u="none" strike="noStrike" spc="-45">
                <a:solidFill>
                  <a:srgbClr val="B5E1E1"/>
                </a:solidFill>
                <a:ea typeface="Pretendard Bold"/>
              </a:rPr>
              <a:t>년</a:t>
            </a: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B5E1E1"/>
                </a:solidFill>
                <a:ea typeface="Pretendard Bold"/>
              </a:rPr>
              <a:t>간</a:t>
            </a:r>
            <a:r>
              <a:rPr lang="en-US" sz="2266" b="0" i="0" u="none" strike="noStrike" spc="-45">
                <a:solidFill>
                  <a:srgbClr val="B5E1E1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매출</a:t>
            </a: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 5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배</a:t>
            </a: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66" b="0" i="0" u="none" strike="noStrike" spc="-45">
                <a:solidFill>
                  <a:srgbClr val="FFFFFF"/>
                </a:solidFill>
                <a:ea typeface="Pretendard Bold"/>
              </a:rPr>
              <a:t>증가</a:t>
            </a:r>
            <a:r>
              <a:rPr lang="en-US" sz="2266" b="0" i="0" u="none" strike="noStrike" spc="-45">
                <a:solidFill>
                  <a:srgbClr val="FFFFFF"/>
                </a:solidFill>
                <a:latin typeface="Pretendard Bold"/>
              </a:rPr>
              <a:t> </a:t>
            </a:r>
            <a:r>
              <a:rPr lang="en" sz="2000" b="0" i="0" u="none" strike="noStrike" spc="-40">
                <a:solidFill>
                  <a:srgbClr val="FFFFFF"/>
                </a:solidFill>
                <a:ea typeface="Pretendard Bold"/>
              </a:rPr>
              <a:t>▲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362700" y="4457700"/>
            <a:ext cx="3124200" cy="431800"/>
          </a:xfrm>
          <a:prstGeom prst="rect">
            <a:avLst/>
          </a:prstGeom>
        </p:spPr>
        <p:txBody>
          <a:bodyPr lIns="0" tIns="0" rIns="0" bIns="16764" rtlCol="0" anchor="b"/>
          <a:lstStyle/>
          <a:p>
            <a:pPr lvl="0" algn="ctr">
              <a:lnSpc>
                <a:spcPct val="10707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사례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892800" y="5791200"/>
            <a:ext cx="4203700" cy="2133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20XX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년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업종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전자제품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제조업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타겟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북미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전자제품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초기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투자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규모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50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억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달러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892800" y="9410700"/>
            <a:ext cx="4203700" cy="2133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20XX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년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업종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자동차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제조업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타겟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북미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소형차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시장</a:t>
            </a:r>
          </a:p>
          <a:p>
            <a:pPr marL="342900" lvl="1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투자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: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공장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건설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7970500" y="7150100"/>
            <a:ext cx="7620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85" b="0" i="0" u="none" strike="noStrike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7856200" y="6146800"/>
            <a:ext cx="9144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-US" sz="1698" b="0" i="0" u="none" strike="noStrike">
                <a:solidFill>
                  <a:srgbClr val="212121"/>
                </a:solidFill>
                <a:latin typeface="Pretendard Medium"/>
              </a:rPr>
              <a:t>40</a:t>
            </a:r>
            <a:r>
              <a:rPr lang="ko-KR" sz="1698" b="0" i="0" u="none" strike="noStrike">
                <a:solidFill>
                  <a:srgbClr val="212121"/>
                </a:solidFill>
                <a:ea typeface="Pretendard Medium"/>
              </a:rPr>
              <a:t>억원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9456400" y="5664200"/>
            <a:ext cx="9398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-US" sz="1698" b="0" i="0" u="none" strike="noStrike">
                <a:solidFill>
                  <a:srgbClr val="258190"/>
                </a:solidFill>
                <a:latin typeface="Pretendard Medium"/>
              </a:rPr>
              <a:t>200</a:t>
            </a:r>
            <a:r>
              <a:rPr lang="ko-KR" sz="1698" b="0" i="0" u="none" strike="noStrike">
                <a:solidFill>
                  <a:srgbClr val="258190"/>
                </a:solidFill>
                <a:ea typeface="Pretendard Medium"/>
              </a:rPr>
              <a:t>억원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545300" y="7150100"/>
            <a:ext cx="7620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85" b="0" i="0" u="none" strike="noStrike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836400" y="9309100"/>
            <a:ext cx="3835400" cy="234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528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공장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설립으로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생산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비용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절감</a:t>
            </a:r>
          </a:p>
          <a:p>
            <a:pPr lvl="0" algn="l">
              <a:lnSpc>
                <a:spcPct val="135289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528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쇼룸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,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센터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운영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통한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현지화</a:t>
            </a:r>
          </a:p>
          <a:p>
            <a:pPr lvl="0" algn="l">
              <a:lnSpc>
                <a:spcPct val="135289"/>
              </a:lnSpc>
            </a:pPr>
            <a:endParaRPr lang="ko-KR" sz="2333" b="0" i="0" u="none" strike="noStrike" spc="-47">
              <a:solidFill>
                <a:srgbClr val="212121"/>
              </a:solidFill>
              <a:ea typeface="Pretendard Medium"/>
            </a:endParaRPr>
          </a:p>
          <a:p>
            <a:pPr lvl="0" algn="l">
              <a:lnSpc>
                <a:spcPct val="135289"/>
              </a:lnSpc>
            </a:pP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자기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품질보증으로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신뢰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Medium"/>
              </a:rPr>
              <a:t>구축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273300" y="10579100"/>
            <a:ext cx="1739900" cy="723900"/>
          </a:xfrm>
          <a:prstGeom prst="rect">
            <a:avLst/>
          </a:prstGeom>
        </p:spPr>
        <p:txBody>
          <a:bodyPr lIns="0" tIns="53753" rIns="0" bIns="0" rtlCol="0" anchor="t"/>
          <a:lstStyle/>
          <a:p>
            <a:pPr lvl="0" algn="ctr">
              <a:lnSpc>
                <a:spcPct val="86320"/>
              </a:lnSpc>
            </a:pPr>
            <a:r>
              <a:rPr lang="en" sz="2351" b="0" i="0" u="none" strike="noStrike">
                <a:solidFill>
                  <a:srgbClr val="124B54"/>
                </a:solidFill>
                <a:latin typeface="Pretendard SemiBold"/>
              </a:rPr>
              <a:t>Brand Name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05.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성과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측정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리스크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관리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 </a:t>
            </a:r>
          </a:p>
        </p:txBody>
      </p:sp>
      <p:sp>
        <p:nvSpPr>
          <p:cNvPr id="69" name="TextBox 69"/>
          <p:cNvSpPr txBox="1"/>
          <p:nvPr/>
        </p:nvSpPr>
        <p:spPr>
          <a:xfrm rot="-1560000">
            <a:off x="19011900" y="6515100"/>
            <a:ext cx="660400" cy="279400"/>
          </a:xfrm>
          <a:prstGeom prst="rect">
            <a:avLst/>
          </a:prstGeom>
        </p:spPr>
        <p:txBody>
          <a:bodyPr lIns="0" tIns="0" rIns="0" bIns="42672" rtlCol="0" anchor="b"/>
          <a:lstStyle/>
          <a:p>
            <a:pPr lvl="0" algn="ctr">
              <a:lnSpc>
                <a:spcPct val="81339"/>
              </a:lnSpc>
            </a:pPr>
            <a:r>
              <a:rPr lang="en-US" sz="1600" b="0" i="0" u="none" strike="noStrike" spc="-32">
                <a:solidFill>
                  <a:srgbClr val="FFFFFF"/>
                </a:solidFill>
                <a:latin typeface="Pretendard SemiBold"/>
              </a:rPr>
              <a:t>X5</a:t>
            </a:r>
            <a:r>
              <a:rPr lang="ko-KR" sz="1600" b="0" i="0" u="none" strike="noStrike" spc="-32">
                <a:solidFill>
                  <a:srgbClr val="FFFFFF"/>
                </a:solidFill>
                <a:ea typeface="Pretendard SemiBold"/>
              </a:rPr>
              <a:t>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75400" y="-8648700"/>
            <a:ext cx="12484100" cy="1248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154900" y="-7569200"/>
            <a:ext cx="10312400" cy="1031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1247100" y="-6477000"/>
            <a:ext cx="8140700" cy="814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22326600" y="-5397500"/>
            <a:ext cx="5981700" cy="598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23507700" y="-4216400"/>
            <a:ext cx="3606800" cy="360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5400000">
            <a:off x="21209000" y="63500"/>
            <a:ext cx="39116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8000"/>
          </a:blip>
          <a:stretch>
            <a:fillRect/>
          </a:stretch>
        </p:blipFill>
        <p:spPr>
          <a:xfrm rot="1560000">
            <a:off x="317500" y="-190500"/>
            <a:ext cx="36830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900" y="4114800"/>
            <a:ext cx="186055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0490200" y="1498600"/>
            <a:ext cx="34036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76500" y="6934200"/>
            <a:ext cx="1625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3800" y="11061700"/>
            <a:ext cx="1600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7000"/>
          </a:blip>
          <a:stretch>
            <a:fillRect/>
          </a:stretch>
        </p:blipFill>
        <p:spPr>
          <a:xfrm>
            <a:off x="9461500" y="6223000"/>
            <a:ext cx="5600700" cy="560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4400" y="6578600"/>
            <a:ext cx="4902200" cy="490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87200" y="6210300"/>
            <a:ext cx="7747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87200" y="11087100"/>
            <a:ext cx="7747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300200" y="8648700"/>
            <a:ext cx="7747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9436100" y="8648700"/>
            <a:ext cx="7747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1600" y="6934200"/>
            <a:ext cx="1625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1600" y="11061700"/>
            <a:ext cx="16129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07500" y="6007100"/>
            <a:ext cx="1752600" cy="175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07500" y="10198100"/>
            <a:ext cx="17526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38200" y="6007100"/>
            <a:ext cx="1752600" cy="175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38200" y="10198100"/>
            <a:ext cx="1752600" cy="1752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82300" y="7556500"/>
            <a:ext cx="2946400" cy="294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63100" y="10553700"/>
            <a:ext cx="1041400" cy="104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93800" y="10617200"/>
            <a:ext cx="1041400" cy="1041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99600" y="6248400"/>
            <a:ext cx="1193800" cy="1193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893800" y="6299200"/>
            <a:ext cx="1054100" cy="1054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548100" y="5676900"/>
            <a:ext cx="4279900" cy="318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535400" y="9271000"/>
            <a:ext cx="4279900" cy="318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751300" y="9461500"/>
            <a:ext cx="3848100" cy="825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6776700" y="9753600"/>
            <a:ext cx="3784600" cy="457200"/>
          </a:xfrm>
          <a:prstGeom prst="rect">
            <a:avLst/>
          </a:prstGeom>
        </p:spPr>
        <p:txBody>
          <a:bodyPr lIns="0" tIns="77815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2553" b="0" i="0" u="none" strike="noStrike" spc="-51">
                <a:solidFill>
                  <a:srgbClr val="FFFFFF"/>
                </a:solidFill>
                <a:ea typeface="Pretendard Bold"/>
              </a:rPr>
              <a:t>대응전략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764000" y="5867400"/>
            <a:ext cx="3848100" cy="825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14800" y="7391400"/>
            <a:ext cx="37465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1100" y="5676900"/>
            <a:ext cx="4279900" cy="318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937000" y="5854700"/>
            <a:ext cx="3848100" cy="82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14800" y="8051800"/>
            <a:ext cx="3746500" cy="25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02100" y="10972800"/>
            <a:ext cx="3746500" cy="25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21100" y="9283700"/>
            <a:ext cx="4279900" cy="318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937000" y="9474200"/>
            <a:ext cx="3848100" cy="825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975100" y="9766300"/>
            <a:ext cx="3784600" cy="457200"/>
          </a:xfrm>
          <a:prstGeom prst="rect">
            <a:avLst/>
          </a:prstGeom>
        </p:spPr>
        <p:txBody>
          <a:bodyPr lIns="0" tIns="77815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2553" b="0" i="0" u="none" strike="noStrike" spc="-51">
                <a:solidFill>
                  <a:srgbClr val="FFFFFF"/>
                </a:solidFill>
                <a:ea typeface="Pretendard Bold"/>
              </a:rPr>
              <a:t>모니터링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02100" y="11633200"/>
            <a:ext cx="3746500" cy="25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87800" y="7366000"/>
            <a:ext cx="3746500" cy="25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87800" y="8013700"/>
            <a:ext cx="3746500" cy="25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87800" y="10985500"/>
            <a:ext cx="3746500" cy="25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87800" y="11645900"/>
            <a:ext cx="3746500" cy="25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7843500" y="5956300"/>
            <a:ext cx="1676400" cy="254000"/>
          </a:xfrm>
          <a:prstGeom prst="rect">
            <a:avLst/>
          </a:prstGeom>
        </p:spPr>
        <p:txBody>
          <a:bodyPr lIns="0" tIns="43230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18" b="0" i="0" u="none" strike="noStrike">
                <a:solidFill>
                  <a:srgbClr val="B5E1E1"/>
                </a:solidFill>
                <a:latin typeface="Pretendard Regular"/>
              </a:rPr>
              <a:t>Assessment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Risk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Management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830800" y="9537700"/>
            <a:ext cx="1676400" cy="254000"/>
          </a:xfrm>
          <a:prstGeom prst="rect">
            <a:avLst/>
          </a:prstGeom>
        </p:spPr>
        <p:txBody>
          <a:bodyPr lIns="0" tIns="43230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18" b="0" i="0" u="none" strike="noStrike">
                <a:solidFill>
                  <a:srgbClr val="B5E1E1"/>
                </a:solidFill>
                <a:latin typeface="Pretendard Regular"/>
              </a:rPr>
              <a:t>Response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31500" y="1549400"/>
            <a:ext cx="29337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통합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리스크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관리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체계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49000" y="8470900"/>
            <a:ext cx="2413000" cy="1066800"/>
          </a:xfrm>
          <a:prstGeom prst="rect">
            <a:avLst/>
          </a:prstGeom>
        </p:spPr>
        <p:txBody>
          <a:bodyPr lIns="0" tIns="57144" rIns="0" bIns="0" rtlCol="0" anchor="t"/>
          <a:lstStyle/>
          <a:p>
            <a:pPr lvl="0" algn="ctr">
              <a:lnSpc>
                <a:spcPct val="93788"/>
              </a:lnSpc>
            </a:pPr>
            <a:r>
              <a:rPr lang="en" sz="3333" b="0" i="0" u="none" strike="noStrike" spc="-67">
                <a:solidFill>
                  <a:srgbClr val="FFFFFF"/>
                </a:solidFill>
                <a:ea typeface="Pretendard ExtraBold"/>
              </a:rPr>
              <a:t>리스크</a:t>
            </a:r>
          </a:p>
          <a:p>
            <a:pPr lvl="0" algn="ctr">
              <a:lnSpc>
                <a:spcPct val="93788"/>
              </a:lnSpc>
            </a:pP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관리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프로세스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7068800" y="6896100"/>
            <a:ext cx="3238500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리스크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발생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가능성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측정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잠재적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영향도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분석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우선순위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매트릭스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작성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789400" y="6159500"/>
            <a:ext cx="3784600" cy="457200"/>
          </a:xfrm>
          <a:prstGeom prst="rect">
            <a:avLst/>
          </a:prstGeom>
        </p:spPr>
        <p:txBody>
          <a:bodyPr lIns="0" tIns="77815" rIns="0" bIns="0" rtlCol="0" anchor="t"/>
          <a:lstStyle/>
          <a:p>
            <a:pPr lvl="0" algn="ctr">
              <a:lnSpc>
                <a:spcPct val="76360"/>
              </a:lnSpc>
            </a:pPr>
            <a:r>
              <a:rPr lang="ko-KR" sz="2553" b="0" i="0" u="none" strike="noStrike" spc="-51">
                <a:solidFill>
                  <a:srgbClr val="FFFFFF"/>
                </a:solidFill>
                <a:ea typeface="Pretendard Bold"/>
              </a:rPr>
              <a:t>리스크</a:t>
            </a:r>
            <a:r>
              <a:rPr lang="en-US" sz="2553" b="0" i="0" u="none" strike="noStrike" spc="-5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53" b="0" i="0" u="none" strike="noStrike" spc="-51">
                <a:solidFill>
                  <a:srgbClr val="FFFFFF"/>
                </a:solidFill>
                <a:ea typeface="Pretendard Bold"/>
              </a:rPr>
              <a:t>평가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648200" y="4292600"/>
            <a:ext cx="15100300" cy="469900"/>
          </a:xfrm>
          <a:prstGeom prst="rect">
            <a:avLst/>
          </a:prstGeom>
        </p:spPr>
        <p:txBody>
          <a:bodyPr lIns="0" tIns="94828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체계적인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리스크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프로세스를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진출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위험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요소의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사전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예방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대응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056100" y="10490200"/>
            <a:ext cx="3238500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리스크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회피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방안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수립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완화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전략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개발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비상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계획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마련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254500" y="6870700"/>
            <a:ext cx="3238500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정치적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리스크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요인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분석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경제적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변동성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모니터링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규제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환경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변화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추적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254500" y="10502900"/>
            <a:ext cx="3238500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정기적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리스크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점검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대응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효과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평가</a:t>
            </a:r>
          </a:p>
          <a:p>
            <a:pPr lvl="0" algn="ctr">
              <a:lnSpc>
                <a:spcPct val="187579"/>
              </a:lnSpc>
            </a:pP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전략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수정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및</a:t>
            </a:r>
            <a:r>
              <a:rPr lang="en-US" sz="2269" b="0" i="0" u="none" strike="noStrike" spc="-45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269" b="0" i="0" u="none" strike="noStrike" spc="-45">
                <a:solidFill>
                  <a:srgbClr val="212121"/>
                </a:solidFill>
                <a:ea typeface="Pretendard SemiBold"/>
              </a:rPr>
              <a:t>개선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05.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성과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측정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리스크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관리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 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75100" y="6159500"/>
            <a:ext cx="3784600" cy="457200"/>
          </a:xfrm>
          <a:prstGeom prst="rect">
            <a:avLst/>
          </a:prstGeom>
        </p:spPr>
        <p:txBody>
          <a:bodyPr lIns="0" tIns="77815" rIns="0" bIns="0" rtlCol="0" anchor="t"/>
          <a:lstStyle/>
          <a:p>
            <a:pPr lvl="0" algn="ctr">
              <a:lnSpc>
                <a:spcPct val="76360"/>
              </a:lnSpc>
            </a:pPr>
            <a:r>
              <a:rPr lang="ko-KR" sz="2553" b="0" i="0" u="none" strike="noStrike" spc="-51">
                <a:solidFill>
                  <a:srgbClr val="FFFFFF"/>
                </a:solidFill>
                <a:ea typeface="Pretendard Bold"/>
              </a:rPr>
              <a:t>리스크</a:t>
            </a:r>
            <a:r>
              <a:rPr lang="en-US" sz="2553" b="0" i="0" u="none" strike="noStrike" spc="-51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53" b="0" i="0" u="none" strike="noStrike" spc="-51">
                <a:solidFill>
                  <a:srgbClr val="FFFFFF"/>
                </a:solidFill>
                <a:ea typeface="Pretendard Bold"/>
              </a:rPr>
              <a:t>식별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029200" y="5943600"/>
            <a:ext cx="1676400" cy="254000"/>
          </a:xfrm>
          <a:prstGeom prst="rect">
            <a:avLst/>
          </a:prstGeom>
        </p:spPr>
        <p:txBody>
          <a:bodyPr lIns="0" tIns="43230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18" b="0" i="0" u="none" strike="noStrike">
                <a:solidFill>
                  <a:srgbClr val="B5E1E1"/>
                </a:solidFill>
                <a:latin typeface="Pretendard Regular"/>
              </a:rPr>
              <a:t>Identification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029200" y="9550400"/>
            <a:ext cx="1676400" cy="254000"/>
          </a:xfrm>
          <a:prstGeom prst="rect">
            <a:avLst/>
          </a:prstGeom>
        </p:spPr>
        <p:txBody>
          <a:bodyPr lIns="0" tIns="43230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18" b="0" i="0" u="none" strike="noStrike">
                <a:solidFill>
                  <a:srgbClr val="B5E1E1"/>
                </a:solidFill>
                <a:latin typeface="Pretendard Regular"/>
              </a:rPr>
              <a:t>Monitoring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5715000" y="6527800"/>
            <a:ext cx="13931900" cy="139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495800" y="7747000"/>
            <a:ext cx="11506200" cy="1150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3289300" y="8953500"/>
            <a:ext cx="9080500" cy="908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082800" y="10160000"/>
            <a:ext cx="6680200" cy="668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 rot="4740000">
            <a:off x="1206500" y="10693400"/>
            <a:ext cx="39116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762000" y="11480800"/>
            <a:ext cx="4025900" cy="40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502400" y="11684000"/>
            <a:ext cx="5588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100" y="11823700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371600" y="8699500"/>
            <a:ext cx="558800" cy="55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839200"/>
            <a:ext cx="2794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2260600" y="116840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0" y="11823700"/>
            <a:ext cx="2794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3708400"/>
            <a:ext cx="107823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5867400"/>
            <a:ext cx="10782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1574800"/>
            <a:ext cx="107823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84100" y="18161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84100" y="39497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5900" y="4152900"/>
            <a:ext cx="4318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821400" y="4064000"/>
            <a:ext cx="4254500" cy="990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기회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평가</a:t>
            </a:r>
          </a:p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우선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98500" y="18034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en-US" altLang="ko-KR" sz="3333" b="0" i="0" u="none" strike="noStrike" spc="-67" dirty="0">
                <a:solidFill>
                  <a:srgbClr val="FFFFFF"/>
                </a:solidFill>
                <a:latin typeface="Pretendard SemiBold"/>
                <a:ea typeface="Pretendard SemiBold"/>
              </a:rPr>
              <a:t>WBS</a:t>
            </a:r>
            <a:endParaRPr 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484100" y="19304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98500" y="3949700"/>
            <a:ext cx="45593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l">
              <a:lnSpc>
                <a:spcPct val="69720"/>
              </a:lnSpc>
            </a:pPr>
            <a:r>
              <a:rPr lang="en-US" altLang="ko-KR" sz="3333" spc="-67" dirty="0">
                <a:solidFill>
                  <a:srgbClr val="FFFFFF"/>
                </a:solidFill>
                <a:ea typeface="Pretendard SemiBold"/>
              </a:rPr>
              <a:t>Work</a:t>
            </a:r>
            <a:r>
              <a:rPr lang="ko-KR" altLang="en-US" sz="3333" spc="-67" dirty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en-US" altLang="ko-KR" sz="3333" spc="-67" dirty="0">
                <a:solidFill>
                  <a:srgbClr val="FFFFFF"/>
                </a:solidFill>
                <a:ea typeface="Pretendard SemiBold"/>
              </a:rPr>
              <a:t>Flow</a:t>
            </a:r>
            <a:endParaRPr lang="ko-KR" altLang="ko-KR" sz="3333" b="0" i="0" u="none" strike="noStrike" spc="-67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471400" y="40640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1400" y="6235700"/>
            <a:ext cx="6350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2400" b="0" i="0" u="none" strike="noStrike" dirty="0">
                <a:solidFill>
                  <a:srgbClr val="258190"/>
                </a:solidFill>
                <a:latin typeface="Pretendard Semi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821400" y="1930400"/>
            <a:ext cx="4254500" cy="990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진출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필요성</a:t>
            </a:r>
          </a:p>
          <a:p>
            <a:pPr lvl="0" algn="r">
              <a:lnSpc>
                <a:spcPct val="155210"/>
              </a:lnSpc>
            </a:pP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역량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진단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시장</a:t>
            </a:r>
            <a:r>
              <a:rPr lang="en-US" sz="2397" b="0" i="0" u="none" strike="noStrike" spc="-48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97" b="0" i="0" u="none" strike="noStrike" spc="-48">
                <a:solidFill>
                  <a:srgbClr val="FFFFFF"/>
                </a:solidFill>
                <a:ea typeface="Pretendard Regular"/>
              </a:rPr>
              <a:t>한계점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423900" y="2438400"/>
            <a:ext cx="4457700" cy="330200"/>
          </a:xfrm>
          <a:prstGeom prst="rect">
            <a:avLst/>
          </a:prstGeom>
        </p:spPr>
        <p:txBody>
          <a:bodyPr lIns="0" tIns="66380" rIns="0" bIns="0" rtlCol="0" anchor="t"/>
          <a:lstStyle/>
          <a:p>
            <a:pPr lvl="0" algn="l">
              <a:lnSpc>
                <a:spcPct val="69720"/>
              </a:lnSpc>
            </a:pPr>
            <a:r>
              <a:rPr lang="en" sz="1866" b="0" i="0" u="none" strike="noStrike" spc="19" dirty="0">
                <a:solidFill>
                  <a:srgbClr val="BFE3E4"/>
                </a:solidFill>
                <a:latin typeface="Pretendard Regular"/>
              </a:rPr>
              <a:t>Work Breakdown Structure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423900" y="4572000"/>
            <a:ext cx="4457700" cy="330200"/>
          </a:xfrm>
          <a:prstGeom prst="rect">
            <a:avLst/>
          </a:prstGeom>
        </p:spPr>
        <p:txBody>
          <a:bodyPr lIns="0" tIns="66380" rIns="0" bIns="0" rtlCol="0" anchor="t"/>
          <a:lstStyle/>
          <a:p>
            <a:pPr lvl="0" algn="l">
              <a:lnSpc>
                <a:spcPct val="69720"/>
              </a:lnSpc>
            </a:pPr>
            <a:r>
              <a:rPr lang="en" altLang="ko-KR" sz="1866" spc="19" dirty="0">
                <a:solidFill>
                  <a:srgbClr val="BFE3E4"/>
                </a:solidFill>
                <a:latin typeface="Pretendard Regular"/>
              </a:rPr>
              <a:t>Work Flow</a:t>
            </a:r>
            <a:endParaRPr lang="en" altLang="ko-KR" sz="1866" b="0" i="0" u="none" strike="noStrike" spc="19" dirty="0">
              <a:solidFill>
                <a:srgbClr val="BFE3E4"/>
              </a:solidFill>
              <a:latin typeface="Pretendard Regula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108200" y="4038600"/>
            <a:ext cx="1651000" cy="825500"/>
          </a:xfrm>
          <a:prstGeom prst="rect">
            <a:avLst/>
          </a:prstGeom>
        </p:spPr>
        <p:txBody>
          <a:bodyPr lIns="0" tIns="85937" rIns="0" bIns="0" rtlCol="0" anchor="t"/>
          <a:lstStyle/>
          <a:p>
            <a:pPr lvl="0" algn="l">
              <a:lnSpc>
                <a:spcPct val="92130"/>
              </a:lnSpc>
            </a:pPr>
            <a:r>
              <a:rPr lang="en" sz="4666" b="0" i="0" u="none" strike="noStrike" dirty="0">
                <a:solidFill>
                  <a:srgbClr val="FFFFFF"/>
                </a:solidFill>
                <a:ea typeface="Pretendard Medium"/>
              </a:rPr>
              <a:t>목차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6200" y="2171700"/>
            <a:ext cx="7404100" cy="2044700"/>
          </a:xfrm>
          <a:prstGeom prst="rect">
            <a:avLst/>
          </a:prstGeom>
        </p:spPr>
        <p:txBody>
          <a:bodyPr lIns="0" tIns="436881" rIns="0" bIns="0" rtlCol="0" anchor="t"/>
          <a:lstStyle/>
          <a:p>
            <a:pPr lvl="0" algn="l">
              <a:lnSpc>
                <a:spcPct val="66400"/>
              </a:lnSpc>
            </a:pPr>
            <a:r>
              <a:rPr lang="en" sz="11466" b="0" i="0" u="none" strike="noStrike" dirty="0">
                <a:solidFill>
                  <a:srgbClr val="BFE3E4"/>
                </a:solidFill>
                <a:latin typeface="Pretendard SemiBold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8839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8618200" y="-8966200"/>
            <a:ext cx="13081000" cy="1308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761200" y="-7823200"/>
            <a:ext cx="10807700" cy="1080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0891500" y="-6692900"/>
            <a:ext cx="8534400" cy="853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22034500" y="-5562600"/>
            <a:ext cx="6273800" cy="627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23266400" y="-4318000"/>
            <a:ext cx="37846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4560000">
            <a:off x="20510500" y="-266700"/>
            <a:ext cx="4267200" cy="448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8000"/>
          </a:blip>
          <a:stretch>
            <a:fillRect/>
          </a:stretch>
        </p:blipFill>
        <p:spPr>
          <a:xfrm>
            <a:off x="-863600" y="177800"/>
            <a:ext cx="3479800" cy="365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706100" y="1498600"/>
            <a:ext cx="29718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0" y="4406900"/>
            <a:ext cx="10922000" cy="773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9600" y="4381500"/>
            <a:ext cx="9207500" cy="773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36400" y="8115300"/>
            <a:ext cx="10121900" cy="172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36400" y="10007600"/>
            <a:ext cx="10121900" cy="172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36400" y="6223000"/>
            <a:ext cx="10121900" cy="172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39700" y="4965700"/>
            <a:ext cx="75184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4400" y="8788400"/>
            <a:ext cx="4064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44400" y="10693400"/>
            <a:ext cx="4064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44400" y="6896100"/>
            <a:ext cx="4064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18000"/>
          </a:blip>
          <a:stretch>
            <a:fillRect/>
          </a:stretch>
        </p:blipFill>
        <p:spPr>
          <a:xfrm rot="20220000">
            <a:off x="2984500" y="-1574800"/>
            <a:ext cx="3479800" cy="3657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061200" y="2095500"/>
            <a:ext cx="10248900" cy="1511300"/>
          </a:xfrm>
          <a:prstGeom prst="rect">
            <a:avLst/>
          </a:prstGeom>
        </p:spPr>
        <p:txBody>
          <a:bodyPr lIns="0" tIns="22216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533" b="0" i="0" u="none" strike="noStrike">
                <a:solidFill>
                  <a:srgbClr val="258190"/>
                </a:solidFill>
                <a:latin typeface="Pretendard Bold"/>
              </a:rPr>
              <a:t>Global </a:t>
            </a:r>
            <a:r>
              <a:rPr lang="en" sz="8533" b="0" i="0" u="none" strike="noStrike">
                <a:solidFill>
                  <a:srgbClr val="212121"/>
                </a:solidFill>
                <a:latin typeface="Pretendard Bold"/>
              </a:rPr>
              <a:t>Need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1200" y="1549400"/>
            <a:ext cx="2641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altLang="en-US" sz="2400" b="0" i="0" u="none" strike="noStrike" spc="-48" dirty="0">
                <a:solidFill>
                  <a:srgbClr val="124B54"/>
                </a:solidFill>
                <a:ea typeface="Pretendard Medium"/>
              </a:rPr>
              <a:t>주제</a:t>
            </a:r>
            <a:endParaRPr lang="ko-KR" sz="2400" b="0" i="0" u="none" strike="noStrike" spc="-48" dirty="0">
              <a:solidFill>
                <a:srgbClr val="124B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altLang="en-US" sz="2133" b="0" i="0" u="none" strike="noStrike" dirty="0">
                <a:solidFill>
                  <a:srgbClr val="212121"/>
                </a:solidFill>
                <a:ea typeface="Pretendard Medium"/>
              </a:rPr>
              <a:t>스마트 의료기기 진단 관리</a:t>
            </a:r>
            <a:endParaRPr lang="ko-KR" sz="2133" b="0" i="0" u="none" strike="noStrike" dirty="0">
              <a:solidFill>
                <a:srgbClr val="212121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 dirty="0">
                <a:solidFill>
                  <a:srgbClr val="212121"/>
                </a:solidFill>
                <a:latin typeface="Pretendard Medium"/>
              </a:rPr>
              <a:t>Chapter 01. </a:t>
            </a:r>
            <a:r>
              <a:rPr lang="ko-KR" altLang="en-US" sz="2133" dirty="0">
                <a:solidFill>
                  <a:srgbClr val="212121"/>
                </a:solidFill>
                <a:latin typeface="Pretendard Medium"/>
                <a:ea typeface="Pretendard Medium"/>
              </a:rPr>
              <a:t>주제 및 선정 배경</a:t>
            </a:r>
            <a:endParaRPr lang="ko-KR" sz="2133" b="0" i="0" u="none" strike="noStrike" dirty="0">
              <a:solidFill>
                <a:srgbClr val="212121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959100" y="5016500"/>
            <a:ext cx="72263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0" i="0" u="none" strike="noStrike" spc="-59" dirty="0">
                <a:solidFill>
                  <a:srgbClr val="212121"/>
                </a:solidFill>
                <a:ea typeface="Pretendard Bold"/>
              </a:rPr>
              <a:t>연도별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ko-KR" altLang="en-US" sz="2933" b="0" i="0" u="none" strike="noStrike" spc="-59" dirty="0">
                <a:solidFill>
                  <a:srgbClr val="212121"/>
                </a:solidFill>
                <a:ea typeface="Pretendard Bold"/>
              </a:rPr>
              <a:t>의료기기 사고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(Medical</a:t>
            </a:r>
            <a:r>
              <a:rPr lang="ko-KR" alt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en-US" altLang="ko-KR" sz="2933" b="0" i="0" u="none" strike="noStrike" spc="-59" dirty="0">
                <a:solidFill>
                  <a:srgbClr val="212121"/>
                </a:solidFill>
                <a:latin typeface="Pretendard Bold"/>
              </a:rPr>
              <a:t>Device</a:t>
            </a:r>
            <a:r>
              <a:rPr lang="ko-KR" alt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en-US" altLang="ko-KR" sz="2933" b="0" i="0" u="none" strike="noStrike" spc="-59" dirty="0">
                <a:solidFill>
                  <a:srgbClr val="212121"/>
                </a:solidFill>
                <a:latin typeface="Pretendard Bold"/>
              </a:rPr>
              <a:t>Accidents</a:t>
            </a:r>
            <a:r>
              <a:rPr lang="ko-KR" alt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en-US" altLang="ko-KR" sz="2933" b="0" i="0" u="none" strike="noStrike" spc="-59" dirty="0">
                <a:solidFill>
                  <a:srgbClr val="212121"/>
                </a:solidFill>
                <a:latin typeface="Pretendard Bold"/>
              </a:rPr>
              <a:t>by</a:t>
            </a:r>
            <a:r>
              <a:rPr lang="ko-KR" alt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en-US" altLang="ko-KR" sz="2933" b="0" i="0" u="none" strike="noStrike" spc="-59" dirty="0">
                <a:solidFill>
                  <a:srgbClr val="212121"/>
                </a:solidFill>
                <a:latin typeface="Pretendard Bold"/>
              </a:rPr>
              <a:t>Year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20200" y="9525000"/>
            <a:ext cx="952500" cy="990600"/>
          </a:xfrm>
          <a:prstGeom prst="rect">
            <a:avLst/>
          </a:prstGeom>
        </p:spPr>
        <p:txBody>
          <a:bodyPr lIns="0" tIns="0" rIns="0" bIns="224028" rtlCol="0" anchor="b"/>
          <a:lstStyle/>
          <a:p>
            <a:pPr lvl="0" algn="ctr">
              <a:lnSpc>
                <a:spcPct val="63910"/>
              </a:lnSpc>
            </a:pPr>
            <a:r>
              <a:rPr lang="en" sz="5600" b="0" i="0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47200" y="9474200"/>
            <a:ext cx="698500" cy="292100"/>
          </a:xfrm>
          <a:prstGeom prst="rect">
            <a:avLst/>
          </a:prstGeom>
        </p:spPr>
        <p:txBody>
          <a:bodyPr lIns="0" tIns="47715" rIns="0" bIns="0" rtlCol="0" anchor="t"/>
          <a:lstStyle/>
          <a:p>
            <a:pPr lvl="0" algn="ctr">
              <a:lnSpc>
                <a:spcPct val="78020"/>
              </a:lnSpc>
            </a:pPr>
            <a:r>
              <a:rPr lang="en" sz="1633" b="0" i="0" u="none" strike="noStrike">
                <a:solidFill>
                  <a:srgbClr val="FFFFFF"/>
                </a:solidFill>
                <a:latin typeface="Pretendard SemiBold"/>
              </a:rPr>
              <a:t>NEXT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78500" y="11366500"/>
            <a:ext cx="723900" cy="342900"/>
          </a:xfrm>
          <a:prstGeom prst="rect">
            <a:avLst/>
          </a:prstGeom>
        </p:spPr>
        <p:txBody>
          <a:bodyPr lIns="0" tIns="55376" rIns="0" bIns="0" rtlCol="0" anchor="t"/>
          <a:lstStyle/>
          <a:p>
            <a:pPr lvl="0" algn="l">
              <a:lnSpc>
                <a:spcPct val="78020"/>
              </a:lnSpc>
            </a:pPr>
            <a:r>
              <a:rPr lang="ko-KR" altLang="en-US" sz="1895" b="0" i="0" u="none" strike="noStrike" dirty="0">
                <a:solidFill>
                  <a:srgbClr val="212121"/>
                </a:solidFill>
                <a:ea typeface="Pretendard SemiBold"/>
              </a:rPr>
              <a:t>사고</a:t>
            </a:r>
            <a:endParaRPr lang="en" sz="1895" b="0" i="0" u="none" strike="noStrike" dirty="0">
              <a:solidFill>
                <a:srgbClr val="212121"/>
              </a:solidFill>
              <a:ea typeface="Pretendard Semi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887700" y="6680200"/>
            <a:ext cx="5664200" cy="86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디지털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전환에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관한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소비자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행동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변화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요약하여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간략하게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2333" b="0" i="0" u="none" strike="noStrike" spc="-47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28600" y="8737600"/>
            <a:ext cx="28448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866" b="0" i="0" u="none" strike="noStrike" spc="-113">
                <a:solidFill>
                  <a:srgbClr val="258190"/>
                </a:solidFill>
                <a:ea typeface="Pretendard Bold"/>
              </a:rPr>
              <a:t>공급망</a:t>
            </a:r>
            <a:r>
              <a:rPr lang="en-US" sz="2866" b="0" i="0" u="none" strike="noStrike" spc="-113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866" b="0" i="0" u="none" strike="noStrike" spc="-113">
                <a:solidFill>
                  <a:srgbClr val="258190"/>
                </a:solidFill>
                <a:ea typeface="Pretendard Bold"/>
              </a:rPr>
              <a:t>다변화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928600" y="10629900"/>
            <a:ext cx="28448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866" b="0" i="0" u="none" strike="noStrike" spc="-113">
                <a:solidFill>
                  <a:srgbClr val="258190"/>
                </a:solidFill>
                <a:latin typeface="Pretendard Bold"/>
              </a:rPr>
              <a:t>AI/</a:t>
            </a:r>
            <a:r>
              <a:rPr lang="ko-KR" sz="2866" b="0" i="0" u="none" strike="noStrike" spc="-113">
                <a:solidFill>
                  <a:srgbClr val="258190"/>
                </a:solidFill>
                <a:ea typeface="Pretendard Bold"/>
              </a:rPr>
              <a:t>자동화</a:t>
            </a:r>
            <a:r>
              <a:rPr lang="en-US" sz="2866" b="0" i="0" u="none" strike="noStrike" spc="-113">
                <a:solidFill>
                  <a:srgbClr val="258190"/>
                </a:solidFill>
                <a:latin typeface="Pretendard Bold"/>
              </a:rPr>
              <a:t> </a:t>
            </a:r>
            <a:r>
              <a:rPr lang="ko-KR" sz="2866" b="0" i="0" u="none" strike="noStrike" spc="-113">
                <a:solidFill>
                  <a:srgbClr val="258190"/>
                </a:solidFill>
                <a:ea typeface="Pretendard Bold"/>
              </a:rPr>
              <a:t>확산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887700" y="8572500"/>
            <a:ext cx="5664200" cy="86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자사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업종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공급망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허브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변화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 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내용을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 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요약하여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간략하게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입력해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주세요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887700" y="10464800"/>
            <a:ext cx="5664200" cy="86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이곳에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산업별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AI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도입률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증가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통계와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그에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따른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자동화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효과를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요약하여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간략하게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입력해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Regular"/>
              </a:rPr>
              <a:t>주세요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Regular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928600" y="6845300"/>
            <a:ext cx="28448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866" b="0" i="0" u="none" strike="noStrike" spc="-113">
                <a:solidFill>
                  <a:srgbClr val="FFFFFF"/>
                </a:solidFill>
                <a:ea typeface="Pretendard SemiBold"/>
              </a:rPr>
              <a:t>디지털</a:t>
            </a:r>
            <a:r>
              <a:rPr lang="en-US" sz="2866" b="0" i="0" u="none" strike="noStrike" spc="-113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66" b="0" i="0" u="none" strike="noStrike" spc="-113">
                <a:solidFill>
                  <a:srgbClr val="FFFFFF"/>
                </a:solidFill>
                <a:ea typeface="Pretendard SemiBold"/>
              </a:rPr>
              <a:t>전환</a:t>
            </a:r>
            <a:r>
              <a:rPr lang="en-US" sz="2866" b="0" i="0" u="none" strike="noStrike" spc="-113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66" b="0" i="0" u="none" strike="noStrike" spc="-113">
                <a:solidFill>
                  <a:srgbClr val="FFFFFF"/>
                </a:solidFill>
                <a:ea typeface="Pretendard SemiBold"/>
              </a:rPr>
              <a:t>가속화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106400" y="5118100"/>
            <a:ext cx="6985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0" i="0" u="none" strike="noStrike" spc="-59" dirty="0">
                <a:solidFill>
                  <a:srgbClr val="212121"/>
                </a:solidFill>
                <a:ea typeface="Pretendard Bold"/>
              </a:rPr>
              <a:t>글로벌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ko-KR" sz="2933" b="0" i="0" u="none" strike="noStrike" spc="-59" dirty="0">
                <a:solidFill>
                  <a:srgbClr val="212121"/>
                </a:solidFill>
                <a:ea typeface="Pretendard Bold"/>
              </a:rPr>
              <a:t>시장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 </a:t>
            </a:r>
            <a:r>
              <a:rPr lang="ko-KR" sz="2933" b="0" i="0" u="none" strike="noStrike" spc="-59" dirty="0">
                <a:solidFill>
                  <a:srgbClr val="212121"/>
                </a:solidFill>
                <a:ea typeface="Pretendard Bold"/>
              </a:rPr>
              <a:t>트렌드</a:t>
            </a:r>
            <a:r>
              <a:rPr lang="en-US" sz="2933" b="0" i="0" u="none" strike="noStrike" spc="-59" dirty="0">
                <a:solidFill>
                  <a:srgbClr val="212121"/>
                </a:solidFill>
                <a:latin typeface="Pretendard Bold"/>
              </a:rPr>
              <a:t> (Global Market Trends)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382500" y="8839200"/>
            <a:ext cx="317500" cy="292100"/>
          </a:xfrm>
          <a:prstGeom prst="rect">
            <a:avLst/>
          </a:prstGeom>
        </p:spPr>
        <p:txBody>
          <a:bodyPr lIns="0" tIns="59567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75" b="0" i="0" u="none" strike="noStrike" spc="-67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382500" y="10756900"/>
            <a:ext cx="317500" cy="292100"/>
          </a:xfrm>
          <a:prstGeom prst="rect">
            <a:avLst/>
          </a:prstGeom>
        </p:spPr>
        <p:txBody>
          <a:bodyPr lIns="0" tIns="59567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75" b="0" i="0" u="none" strike="noStrike" spc="-67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382500" y="6946900"/>
            <a:ext cx="317500" cy="292100"/>
          </a:xfrm>
          <a:prstGeom prst="rect">
            <a:avLst/>
          </a:prstGeom>
        </p:spPr>
        <p:txBody>
          <a:bodyPr lIns="0" tIns="59567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1675" b="0" i="0" u="none" strike="noStrike" spc="-67">
                <a:solidFill>
                  <a:srgbClr val="258190"/>
                </a:solidFill>
                <a:latin typeface="Pretendard SemiBold"/>
              </a:rPr>
              <a:t>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9A1E70-7E0D-4189-BBBF-61451D8BEB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146801"/>
            <a:ext cx="7467600" cy="4978399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0BA2BB85-573D-4D9D-89A5-F12204D3D907}"/>
              </a:ext>
            </a:extLst>
          </p:cNvPr>
          <p:cNvSpPr/>
          <p:nvPr/>
        </p:nvSpPr>
        <p:spPr>
          <a:xfrm>
            <a:off x="5562600" y="11430000"/>
            <a:ext cx="152400" cy="127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4279900"/>
            <a:ext cx="19558000" cy="82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0934700" y="1498600"/>
            <a:ext cx="25273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6197600"/>
            <a:ext cx="59309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197600"/>
            <a:ext cx="5930900" cy="613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1300" y="6197600"/>
            <a:ext cx="5930900" cy="613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9740900"/>
            <a:ext cx="4876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9740900"/>
            <a:ext cx="4876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00" y="9740900"/>
            <a:ext cx="4876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700" y="5613400"/>
            <a:ext cx="11811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5100" y="5613400"/>
            <a:ext cx="11811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6200" y="5613400"/>
            <a:ext cx="11811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0" y="10223500"/>
            <a:ext cx="32766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0" y="11099800"/>
            <a:ext cx="32766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0" y="10020300"/>
            <a:ext cx="3454400" cy="187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4025900" y="10947400"/>
            <a:ext cx="18288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8700" y="11099800"/>
            <a:ext cx="32766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88700" y="10223500"/>
            <a:ext cx="32766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10020300"/>
            <a:ext cx="34544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274300" y="10947400"/>
            <a:ext cx="18288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62500" y="11099800"/>
            <a:ext cx="32766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462500" y="10223500"/>
            <a:ext cx="3276600" cy="58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335500" y="10020300"/>
            <a:ext cx="34544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6535400" y="10947400"/>
            <a:ext cx="1828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21300" y="5740400"/>
            <a:ext cx="850900" cy="85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87200" y="5956300"/>
            <a:ext cx="5715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49900" y="5816600"/>
            <a:ext cx="774700" cy="77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073900" y="2095500"/>
            <a:ext cx="102489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Capability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Check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71200" y="1549400"/>
            <a:ext cx="2641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자사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역량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진단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46500" y="4457700"/>
            <a:ext cx="170688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782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글로벌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진출을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핵심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역량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영역별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수준을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진단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하고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강점과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보완점을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파악해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전략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수립의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ExtraBold"/>
              </a:rPr>
              <a:t>기반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으로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활용할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129500" y="103886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80%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090900" y="10299700"/>
            <a:ext cx="1333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  <a:p>
            <a:pPr lvl="0" algn="l">
              <a:lnSpc>
                <a:spcPct val="117029"/>
              </a:lnSpc>
            </a:pPr>
            <a:endParaRPr lang="en" sz="2400" b="0" i="0" u="none" strike="noStrike">
              <a:solidFill>
                <a:srgbClr val="212121"/>
              </a:solidFill>
              <a:latin typeface="Pretendard Light"/>
            </a:endParaRPr>
          </a:p>
          <a:p>
            <a:pPr lvl="0" algn="l">
              <a:lnSpc>
                <a:spcPct val="117029"/>
              </a:lnSpc>
            </a:pPr>
            <a:endParaRPr lang="en" sz="2400" b="0" i="0" u="none" strike="noStrike">
              <a:solidFill>
                <a:srgbClr val="212121"/>
              </a:solidFill>
              <a:latin typeface="Pretendard Light"/>
            </a:endParaRPr>
          </a:p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32600" y="112522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50%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64800" y="6997700"/>
            <a:ext cx="3429000" cy="622300"/>
          </a:xfrm>
          <a:prstGeom prst="rect">
            <a:avLst/>
          </a:prstGeom>
        </p:spPr>
        <p:txBody>
          <a:bodyPr lIns="0" tIns="12327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" sz="3466" b="0" i="0" u="none" strike="noStrike" spc="-69">
                <a:solidFill>
                  <a:srgbClr val="212121"/>
                </a:solidFill>
                <a:ea typeface="Pretendard ExtraBold"/>
              </a:rPr>
              <a:t>마케팅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29800" y="7899400"/>
            <a:ext cx="4953000" cy="14732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인지도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마케팅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전문성</a:t>
            </a:r>
          </a:p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디지털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마케팅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역량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운영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 </a:t>
            </a:r>
          </a:p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고객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데이터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분석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활용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29100" y="6997700"/>
            <a:ext cx="3429000" cy="622300"/>
          </a:xfrm>
          <a:prstGeom prst="rect">
            <a:avLst/>
          </a:prstGeom>
        </p:spPr>
        <p:txBody>
          <a:bodyPr lIns="0" tIns="123276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3466" b="0" i="0" u="none" strike="noStrike" spc="-69">
                <a:solidFill>
                  <a:srgbClr val="212121"/>
                </a:solidFill>
                <a:ea typeface="Pretendard ExtraBold"/>
              </a:rPr>
              <a:t>기술</a:t>
            </a:r>
            <a:r>
              <a:rPr lang="en-US" sz="3466" b="0" i="0" u="none" strike="noStrike" spc="-69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212121"/>
                </a:solidFill>
                <a:ea typeface="Pretendard ExtraBold"/>
              </a:rPr>
              <a:t>개발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81400" y="7899400"/>
            <a:ext cx="4953000" cy="1473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2760"/>
              </a:lnSpc>
            </a:pP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• 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기술력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특허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보유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현황</a:t>
            </a:r>
          </a:p>
          <a:p>
            <a:pPr lvl="0" algn="l">
              <a:lnSpc>
                <a:spcPct val="142760"/>
              </a:lnSpc>
            </a:pP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•  R&amp;D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투자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규모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연구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인력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2760"/>
              </a:lnSpc>
            </a:pP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•  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기술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혁신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속도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프로세스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738600" y="6997700"/>
            <a:ext cx="3429000" cy="622300"/>
          </a:xfrm>
          <a:prstGeom prst="rect">
            <a:avLst/>
          </a:prstGeom>
        </p:spPr>
        <p:txBody>
          <a:bodyPr lIns="0" tIns="123276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3466" b="0" i="0" u="none" strike="noStrike" spc="-69">
                <a:solidFill>
                  <a:srgbClr val="212121"/>
                </a:solidFill>
                <a:ea typeface="Pretendard ExtraBold"/>
              </a:rPr>
              <a:t>유통</a:t>
            </a:r>
            <a:r>
              <a:rPr lang="en-US" sz="3466" b="0" i="0" u="none" strike="noStrike" spc="-69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212121"/>
                </a:solidFill>
                <a:ea typeface="Pretendard ExtraBold"/>
              </a:rPr>
              <a:t>및</a:t>
            </a:r>
            <a:r>
              <a:rPr lang="en-US" sz="3466" b="0" i="0" u="none" strike="noStrike" spc="-69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3466" b="0" i="0" u="none" strike="noStrike" spc="-69">
                <a:solidFill>
                  <a:srgbClr val="212121"/>
                </a:solidFill>
                <a:ea typeface="Pretendard ExtraBold"/>
              </a:rPr>
              <a:t>영업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090900" y="7899400"/>
            <a:ext cx="4953000" cy="14732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유통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네트워크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구축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관리</a:t>
            </a:r>
          </a:p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영업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성과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관리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체계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구축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 </a:t>
            </a:r>
          </a:p>
          <a:p>
            <a:pPr marL="342900" lvl="1" indent="-342900" algn="l">
              <a:lnSpc>
                <a:spcPct val="1427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해외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물류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공급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및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운영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Regular"/>
              </a:rPr>
              <a:t>능력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581400" y="10299700"/>
            <a:ext cx="1333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  <a:p>
            <a:pPr lvl="0" algn="l">
              <a:lnSpc>
                <a:spcPct val="117029"/>
              </a:lnSpc>
            </a:pPr>
            <a:endParaRPr lang="en" sz="2400" b="0" i="0" u="none" strike="noStrike">
              <a:solidFill>
                <a:srgbClr val="212121"/>
              </a:solidFill>
              <a:latin typeface="Pretendard Light"/>
            </a:endParaRPr>
          </a:p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20000" y="103886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75%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16700" y="112649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45%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29800" y="10299700"/>
            <a:ext cx="1333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  <a:p>
            <a:pPr lvl="0" algn="l">
              <a:lnSpc>
                <a:spcPct val="117029"/>
              </a:lnSpc>
            </a:pPr>
            <a:endParaRPr lang="en" sz="2400" b="0" i="0" u="none" strike="noStrike">
              <a:solidFill>
                <a:srgbClr val="212121"/>
              </a:solidFill>
              <a:latin typeface="Pretendard Light"/>
            </a:endParaRPr>
          </a:p>
          <a:p>
            <a:pPr lvl="0" algn="l">
              <a:lnSpc>
                <a:spcPct val="117029"/>
              </a:lnSpc>
            </a:pPr>
            <a:endParaRPr lang="en" sz="2400" b="0" i="0" u="none" strike="noStrike">
              <a:solidFill>
                <a:srgbClr val="212121"/>
              </a:solidFill>
              <a:latin typeface="Pretendard Light"/>
            </a:endParaRPr>
          </a:p>
          <a:p>
            <a:pPr lvl="0" algn="l">
              <a:lnSpc>
                <a:spcPct val="117029"/>
              </a:lnSpc>
            </a:pPr>
            <a:r>
              <a:rPr lang="en" sz="2400" b="0" i="0" u="none" strike="noStrike">
                <a:solidFill>
                  <a:srgbClr val="212121"/>
                </a:solidFill>
                <a:latin typeface="Pretendard Light"/>
              </a:rPr>
              <a:t>keyword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68400" y="103886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85%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49200" y="11252200"/>
            <a:ext cx="5969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544" b="0" i="0" u="none" strike="noStrike">
                <a:solidFill>
                  <a:srgbClr val="258190"/>
                </a:solidFill>
                <a:latin typeface="Pretendard SemiBold"/>
              </a:rPr>
              <a:t>35%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01.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배경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현황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0459700" y="9601200"/>
            <a:ext cx="13474700" cy="134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4700000">
            <a:off x="-5880100" y="10541000"/>
            <a:ext cx="11125200" cy="1112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9088100" y="11226800"/>
            <a:ext cx="8788400" cy="878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18720000">
            <a:off x="-736600" y="13157200"/>
            <a:ext cx="3479800" cy="365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20040000">
            <a:off x="20815300" y="11887200"/>
            <a:ext cx="3479800" cy="365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3900000">
            <a:off x="22034500" y="8509000"/>
            <a:ext cx="3479800" cy="365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21480000">
            <a:off x="12700" y="8712200"/>
            <a:ext cx="3479800" cy="365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0871200" y="1498600"/>
            <a:ext cx="2628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11595100"/>
            <a:ext cx="195072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3987800"/>
            <a:ext cx="8140700" cy="632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1100" y="3987800"/>
            <a:ext cx="8115300" cy="632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300" y="4229100"/>
            <a:ext cx="75946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5100" y="4229100"/>
            <a:ext cx="75946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1600" y="10820400"/>
            <a:ext cx="8953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7429500" y="10528300"/>
            <a:ext cx="584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6370300" y="10528300"/>
            <a:ext cx="584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6500" y="10160000"/>
            <a:ext cx="3302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97300" y="101473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065000" y="10858500"/>
            <a:ext cx="279400" cy="53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065000" y="11061700"/>
            <a:ext cx="279400" cy="533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19100" y="6362700"/>
            <a:ext cx="7112000" cy="3200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9400" y="6235700"/>
            <a:ext cx="7251700" cy="345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780000">
            <a:off x="13373100" y="7912100"/>
            <a:ext cx="61722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360000">
            <a:off x="4076700" y="7658100"/>
            <a:ext cx="63754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360000">
            <a:off x="13931900" y="5880100"/>
            <a:ext cx="11430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360000">
            <a:off x="9499600" y="5613400"/>
            <a:ext cx="1143000" cy="1143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584700" y="95885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81700" y="95885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660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473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64700" y="5867400"/>
            <a:ext cx="812800" cy="647700"/>
          </a:xfrm>
          <a:prstGeom prst="rect">
            <a:avLst/>
          </a:prstGeom>
        </p:spPr>
        <p:txBody>
          <a:bodyPr lIns="0" tIns="51052" rIns="0" bIns="0" rtlCol="0" anchor="t"/>
          <a:lstStyle/>
          <a:p>
            <a:pPr lvl="0" algn="ctr">
              <a:lnSpc>
                <a:spcPct val="84660"/>
              </a:lnSpc>
            </a:pPr>
            <a:r>
              <a:rPr lang="en" sz="2115" b="0" i="0" u="none" strike="noStrike">
                <a:solidFill>
                  <a:srgbClr val="FFFFFF"/>
                </a:solidFill>
                <a:latin typeface="Pretendard SemiBold"/>
              </a:rPr>
              <a:t>XX%</a:t>
            </a:r>
          </a:p>
          <a:p>
            <a:pPr lvl="0" algn="ctr">
              <a:lnSpc>
                <a:spcPct val="84660"/>
              </a:lnSpc>
            </a:pPr>
            <a:r>
              <a:rPr lang="en" sz="2115" b="0" i="0" u="none" strike="noStrike">
                <a:solidFill>
                  <a:srgbClr val="FFFFFF"/>
                </a:solidFill>
                <a:ea typeface="Pretendard SemiBold"/>
              </a:rPr>
              <a:t>감소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48200" y="63627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900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5200" y="65151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850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42200" y="66675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800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39200" y="68199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750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36200" y="69723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700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6144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986000" y="95885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3576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7165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088100" y="9575800"/>
            <a:ext cx="76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787878"/>
                </a:solidFill>
                <a:latin typeface="Pretendard Regular"/>
              </a:rPr>
              <a:t>20XX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122400" y="6159500"/>
            <a:ext cx="812800" cy="647700"/>
          </a:xfrm>
          <a:prstGeom prst="rect">
            <a:avLst/>
          </a:prstGeom>
        </p:spPr>
        <p:txBody>
          <a:bodyPr lIns="0" tIns="51052" rIns="0" bIns="0" rtlCol="0" anchor="t"/>
          <a:lstStyle/>
          <a:p>
            <a:pPr lvl="0" algn="ctr">
              <a:lnSpc>
                <a:spcPct val="84660"/>
              </a:lnSpc>
            </a:pPr>
            <a:r>
              <a:rPr lang="en" sz="2115" b="0" i="0" u="none" strike="noStrike">
                <a:solidFill>
                  <a:srgbClr val="FFFFFF"/>
                </a:solidFill>
                <a:latin typeface="Pretendard SemiBold"/>
              </a:rPr>
              <a:t>XX%</a:t>
            </a:r>
          </a:p>
          <a:p>
            <a:pPr lvl="0" algn="ctr">
              <a:lnSpc>
                <a:spcPct val="84660"/>
              </a:lnSpc>
            </a:pPr>
            <a:r>
              <a:rPr lang="en" sz="2115" b="0" i="0" u="none" strike="noStrike">
                <a:solidFill>
                  <a:srgbClr val="FFFFFF"/>
                </a:solidFill>
                <a:ea typeface="Pretendard SemiBold"/>
              </a:rPr>
              <a:t>증가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52500" y="73279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700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024100" y="71882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750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395700" y="68834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800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767300" y="65659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850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9138900" y="6273800"/>
            <a:ext cx="6223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77" b="0" i="0" u="none" strike="noStrike" spc="-34">
                <a:solidFill>
                  <a:srgbClr val="212121"/>
                </a:solidFill>
                <a:latin typeface="Pretendard Regular"/>
              </a:rPr>
              <a:t>900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48300" y="11823700"/>
            <a:ext cx="13487400" cy="596900"/>
          </a:xfrm>
          <a:prstGeom prst="rect">
            <a:avLst/>
          </a:prstGeom>
        </p:spPr>
        <p:txBody>
          <a:bodyPr lIns="0" tIns="118532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국내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시장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성장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둔화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경쟁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심화로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인한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성장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동력</a:t>
            </a:r>
            <a:r>
              <a:rPr lang="en-US" sz="3333" b="0" i="0" u="none" strike="noStrike" spc="-67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333" b="0" i="0" u="none" strike="noStrike" spc="-67">
                <a:solidFill>
                  <a:srgbClr val="FFFFFF"/>
                </a:solidFill>
                <a:ea typeface="Pretendard ExtraBold"/>
              </a:rPr>
              <a:t>한계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073900" y="2095500"/>
            <a:ext cx="102489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Market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Limits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871200" y="1549400"/>
            <a:ext cx="2641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국내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한계점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01.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배경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현황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분석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116300" y="5715000"/>
            <a:ext cx="11176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(</a:t>
            </a:r>
            <a:r>
              <a:rPr lang="ko-KR" sz="1399" b="0" i="0" u="none" strike="noStrike" spc="-28">
                <a:solidFill>
                  <a:srgbClr val="212121"/>
                </a:solidFill>
                <a:ea typeface="Pretendard Regular"/>
              </a:rPr>
              <a:t>단위</a:t>
            </a: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 : </a:t>
            </a:r>
            <a:r>
              <a:rPr lang="ko-KR" sz="1399" b="0" i="0" u="none" strike="noStrike" spc="-28">
                <a:solidFill>
                  <a:srgbClr val="212121"/>
                </a:solidFill>
                <a:ea typeface="Pretendard Regular"/>
              </a:rPr>
              <a:t>개</a:t>
            </a: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)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198600" y="4368800"/>
            <a:ext cx="4940300" cy="482600"/>
          </a:xfrm>
          <a:prstGeom prst="rect">
            <a:avLst/>
          </a:prstGeom>
        </p:spPr>
        <p:txBody>
          <a:bodyPr lIns="0" tIns="971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"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신규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경쟁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업체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지속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증가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"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770100" y="5232400"/>
            <a:ext cx="37846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최근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5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신규업체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등록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현황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175500" y="5715000"/>
            <a:ext cx="11176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(</a:t>
            </a:r>
            <a:r>
              <a:rPr lang="ko-KR" sz="1399" b="0" i="0" u="none" strike="noStrike" spc="-28">
                <a:solidFill>
                  <a:srgbClr val="212121"/>
                </a:solidFill>
                <a:ea typeface="Pretendard Regular"/>
              </a:rPr>
              <a:t>단위</a:t>
            </a: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 : </a:t>
            </a:r>
            <a:r>
              <a:rPr lang="ko-KR" sz="1399" b="0" i="0" u="none" strike="noStrike" spc="-28">
                <a:solidFill>
                  <a:srgbClr val="212121"/>
                </a:solidFill>
                <a:ea typeface="Pretendard Regular"/>
              </a:rPr>
              <a:t>억</a:t>
            </a: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 </a:t>
            </a:r>
            <a:r>
              <a:rPr lang="ko-KR" sz="1399" b="0" i="0" u="none" strike="noStrike" spc="-28">
                <a:solidFill>
                  <a:srgbClr val="212121"/>
                </a:solidFill>
                <a:ea typeface="Pretendard Regular"/>
              </a:rPr>
              <a:t>원</a:t>
            </a:r>
            <a:r>
              <a:rPr lang="en-US" sz="1399" b="0" i="0" u="none" strike="noStrike" spc="-28">
                <a:solidFill>
                  <a:srgbClr val="212121"/>
                </a:solidFill>
                <a:latin typeface="Pretendard Regular"/>
              </a:rPr>
              <a:t>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37200" y="4368800"/>
            <a:ext cx="4381500" cy="482600"/>
          </a:xfrm>
          <a:prstGeom prst="rect">
            <a:avLst/>
          </a:prstGeom>
        </p:spPr>
        <p:txBody>
          <a:bodyPr lIns="0" tIns="97196" rIns="0" bIns="0" rtlCol="0" anchor="t"/>
          <a:lstStyle/>
          <a:p>
            <a:pPr lvl="0" algn="ctr">
              <a:lnSpc>
                <a:spcPct val="69720"/>
              </a:lnSpc>
            </a:pP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"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국내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성장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33" b="0" i="0" u="none" strike="noStrike" spc="-55">
                <a:solidFill>
                  <a:srgbClr val="FFFFFF"/>
                </a:solidFill>
                <a:ea typeface="Pretendard Bold"/>
              </a:rPr>
              <a:t>정체</a:t>
            </a:r>
            <a:r>
              <a:rPr lang="en-US" sz="2733" b="0" i="0" u="none" strike="noStrike" spc="-55">
                <a:solidFill>
                  <a:srgbClr val="FFFFFF"/>
                </a:solidFill>
                <a:latin typeface="Pretendard Bold"/>
              </a:rPr>
              <a:t> "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842000" y="5232400"/>
            <a:ext cx="37846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최근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5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년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A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시장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성장률</a:t>
            </a:r>
            <a:r>
              <a:rPr lang="en-US" sz="2400" b="0" i="0" u="none" strike="noStrike" spc="-48">
                <a:solidFill>
                  <a:srgbClr val="212121"/>
                </a:solidFill>
                <a:latin typeface="Pretendard ExtraBold"/>
              </a:rPr>
              <a:t> </a:t>
            </a:r>
            <a:r>
              <a:rPr lang="ko-KR" sz="2400" b="0" i="0" u="none" strike="noStrike" spc="-48">
                <a:solidFill>
                  <a:srgbClr val="212121"/>
                </a:solidFill>
                <a:ea typeface="Pretendard ExtraBold"/>
              </a:rPr>
              <a:t>추이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5036800" y="-11950700"/>
            <a:ext cx="13931900" cy="139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707100" y="-8407400"/>
            <a:ext cx="11506200" cy="1150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4740000">
            <a:off x="22326600" y="-584200"/>
            <a:ext cx="4178300" cy="439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2819400" y="4127500"/>
            <a:ext cx="18643600" cy="911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0579100" y="1498600"/>
            <a:ext cx="3225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12877800" y="6223000"/>
            <a:ext cx="9144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15265400" y="74930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36000"/>
          </a:blip>
          <a:stretch>
            <a:fillRect/>
          </a:stretch>
        </p:blipFill>
        <p:spPr>
          <a:xfrm>
            <a:off x="16675100" y="6235700"/>
            <a:ext cx="9144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15481300" y="7708900"/>
            <a:ext cx="4826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4274800" y="7886700"/>
            <a:ext cx="15240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1400" y="8623300"/>
            <a:ext cx="3581400" cy="358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16891000" y="6451600"/>
            <a:ext cx="4826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13093700" y="6438900"/>
            <a:ext cx="4826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56100" y="4673600"/>
            <a:ext cx="2171700" cy="209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5715000" y="6565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5930900" y="6781800"/>
            <a:ext cx="4826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18200" y="3695700"/>
            <a:ext cx="3162300" cy="316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4216400" y="6451600"/>
            <a:ext cx="1524000" cy="2527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6200000">
            <a:off x="11684000" y="5029200"/>
            <a:ext cx="1016000" cy="2425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18600" y="4686300"/>
            <a:ext cx="2654300" cy="2654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8700" y="8102600"/>
            <a:ext cx="2895600" cy="289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717800" y="9004300"/>
            <a:ext cx="2070100" cy="1409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029"/>
              </a:lnSpc>
            </a:pP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이곳에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주요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산업</a:t>
            </a:r>
          </a:p>
          <a:p>
            <a:pPr lvl="0" algn="ctr">
              <a:lnSpc>
                <a:spcPct val="117029"/>
              </a:lnSpc>
            </a:pP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동향을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넣어주세요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7029"/>
              </a:lnSpc>
            </a:pP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이곳에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시장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특성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및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규모를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1974" b="0" i="0" u="none" strike="noStrike" spc="-39">
                <a:solidFill>
                  <a:srgbClr val="258190"/>
                </a:solidFill>
                <a:ea typeface="Pretendard Medium"/>
              </a:rPr>
              <a:t>넣어주세요</a:t>
            </a:r>
            <a:r>
              <a:rPr lang="en-US" sz="1974" b="0" i="0" u="none" strike="noStrike" spc="-39">
                <a:solidFill>
                  <a:srgbClr val="258190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87700" y="8483600"/>
            <a:ext cx="1130300" cy="469900"/>
          </a:xfrm>
          <a:prstGeom prst="rect">
            <a:avLst/>
          </a:prstGeom>
        </p:spPr>
        <p:txBody>
          <a:bodyPr lIns="0" tIns="94828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666" b="0" i="0" u="none" strike="noStrike" spc="-53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2666" b="0" i="0" u="none" strike="noStrike" spc="-53">
                <a:solidFill>
                  <a:srgbClr val="258190"/>
                </a:solidFill>
                <a:latin typeface="Pretendard Bold"/>
              </a:rPr>
              <a:t> 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79400" y="9728200"/>
            <a:ext cx="2565400" cy="1727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029"/>
              </a:lnSpc>
            </a:pP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산업</a:t>
            </a:r>
          </a:p>
          <a:p>
            <a:pPr lvl="0" algn="ctr">
              <a:lnSpc>
                <a:spcPct val="117029"/>
              </a:lnSpc>
            </a:pP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동향을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넣어주세요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7029"/>
              </a:lnSpc>
            </a:pP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특성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규모를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20" b="0" i="0" u="none" strike="noStrike" spc="-48">
                <a:solidFill>
                  <a:srgbClr val="FFFFFF"/>
                </a:solidFill>
                <a:ea typeface="Pretendard Medium"/>
              </a:rPr>
              <a:t>넣어주세요</a:t>
            </a:r>
            <a:r>
              <a:rPr lang="en-US" sz="2420" b="0" i="0" u="none" strike="noStrike" spc="-48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63600" y="9093200"/>
            <a:ext cx="1384300" cy="571500"/>
          </a:xfrm>
          <a:prstGeom prst="rect">
            <a:avLst/>
          </a:prstGeom>
        </p:spPr>
        <p:txBody>
          <a:bodyPr lIns="0" tIns="113792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3200" b="0" i="0" u="none" strike="noStrike" spc="-64">
                <a:solidFill>
                  <a:srgbClr val="FFFFFF"/>
                </a:solidFill>
                <a:ea typeface="Pretendard Bold"/>
              </a:rPr>
              <a:t>국가</a:t>
            </a:r>
            <a:r>
              <a:rPr lang="en-US" sz="3200" b="0" i="0" u="none" strike="noStrike" spc="-64">
                <a:solidFill>
                  <a:srgbClr val="FFFFFF"/>
                </a:solidFill>
                <a:latin typeface="Pretendard Bold"/>
              </a:rPr>
              <a:t> 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075400" y="4673600"/>
            <a:ext cx="2260600" cy="154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029"/>
              </a:lnSpc>
            </a:pP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이곳에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주요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산업</a:t>
            </a:r>
          </a:p>
          <a:p>
            <a:pPr lvl="0" algn="ctr">
              <a:lnSpc>
                <a:spcPct val="117029"/>
              </a:lnSpc>
            </a:pP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동향을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넣어주세요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7029"/>
              </a:lnSpc>
            </a:pP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이곳에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시장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특성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및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규모를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 </a:t>
            </a:r>
            <a:r>
              <a:rPr lang="ko-KR" sz="2171" b="0" i="0" u="none" strike="noStrike" spc="-43">
                <a:solidFill>
                  <a:srgbClr val="258190"/>
                </a:solidFill>
                <a:ea typeface="Pretendard Medium"/>
              </a:rPr>
              <a:t>넣어주세요</a:t>
            </a:r>
            <a:r>
              <a:rPr lang="en-US" sz="2171" b="0" i="0" u="none" strike="noStrike" spc="-43">
                <a:solidFill>
                  <a:srgbClr val="258190"/>
                </a:solidFill>
                <a:latin typeface="Pretendard Medium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570700" y="4064000"/>
            <a:ext cx="1257300" cy="520700"/>
          </a:xfrm>
          <a:prstGeom prst="rect">
            <a:avLst/>
          </a:prstGeom>
        </p:spPr>
        <p:txBody>
          <a:bodyPr lIns="0" tIns="104137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928" b="0" i="0" u="none" strike="noStrike" spc="-59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2928" b="0" i="0" u="none" strike="noStrike" spc="-59">
                <a:solidFill>
                  <a:srgbClr val="258190"/>
                </a:solidFill>
                <a:latin typeface="Pretendard Bold"/>
              </a:rPr>
              <a:t> 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99600" y="5511800"/>
            <a:ext cx="1905000" cy="1270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7029"/>
              </a:lnSpc>
            </a:pP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산업</a:t>
            </a:r>
          </a:p>
          <a:p>
            <a:pPr lvl="0" algn="ctr">
              <a:lnSpc>
                <a:spcPct val="117029"/>
              </a:lnSpc>
            </a:pP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동향을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넣어주세요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7029"/>
              </a:lnSpc>
            </a:pP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이곳에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특성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규모를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783" b="0" i="0" u="none" strike="noStrike" spc="-36">
                <a:solidFill>
                  <a:srgbClr val="FFFFFF"/>
                </a:solidFill>
                <a:ea typeface="Pretendard Medium"/>
              </a:rPr>
              <a:t>넣어주세요</a:t>
            </a:r>
            <a:r>
              <a:rPr lang="en-US" sz="1783" b="0" i="0" u="none" strike="noStrike" spc="-36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31400" y="5041900"/>
            <a:ext cx="1028700" cy="431800"/>
          </a:xfrm>
          <a:prstGeom prst="rect">
            <a:avLst/>
          </a:prstGeom>
        </p:spPr>
        <p:txBody>
          <a:bodyPr lIns="0" tIns="85344" rIns="0" bIns="0" rtlCol="0" anchor="t"/>
          <a:lstStyle/>
          <a:p>
            <a:pPr lvl="0" algn="ctr">
              <a:lnSpc>
                <a:spcPct val="69720"/>
              </a:lnSpc>
            </a:pPr>
            <a:r>
              <a:rPr lang="ko-KR" sz="2400" b="0" i="0" u="none" strike="noStrike" spc="-48">
                <a:solidFill>
                  <a:srgbClr val="FFFFFF"/>
                </a:solidFill>
                <a:ea typeface="Pretendard Bold"/>
              </a:rPr>
              <a:t>국가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Bold"/>
              </a:rPr>
              <a:t> 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마스터플랜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31000" y="2095500"/>
            <a:ext cx="109220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B5E1E1"/>
                </a:solidFill>
                <a:latin typeface="Pretendard Bold"/>
              </a:rPr>
              <a:t>Global</a:t>
            </a:r>
            <a:r>
              <a:rPr lang="en" sz="8400" b="0" i="0" u="none" strike="noStrike">
                <a:solidFill>
                  <a:srgbClr val="BFE3E4"/>
                </a:solidFill>
                <a:latin typeface="Pretendard Bold"/>
              </a:rPr>
              <a:t> </a:t>
            </a:r>
            <a:r>
              <a:rPr lang="en" sz="8400" b="0" i="0" u="none" strike="noStrike">
                <a:solidFill>
                  <a:srgbClr val="FFFFFF"/>
                </a:solidFill>
                <a:latin typeface="Pretendard Bold"/>
              </a:rPr>
              <a:t>Opportunities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69600" y="1549400"/>
            <a:ext cx="28575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글로벌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기회</a:t>
            </a:r>
            <a:r>
              <a:rPr lang="en-US" sz="2400" b="0" i="0" u="none" strike="noStrike" spc="-48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FFFFFF"/>
                </a:solidFill>
                <a:ea typeface="Pretendard Medium"/>
              </a:rPr>
              <a:t>분석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Chapter 02.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기회</a:t>
            </a:r>
            <a:r>
              <a:rPr lang="en-US" sz="2133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FFFFFF"/>
                </a:solidFill>
                <a:ea typeface="Pretendard Medium"/>
              </a:rPr>
              <a:t>탐색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8166100" y="8013700"/>
            <a:ext cx="13474700" cy="134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6997700" y="9182100"/>
            <a:ext cx="11125200" cy="1112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5829300" y="10350500"/>
            <a:ext cx="8788400" cy="878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4660900" y="11518900"/>
            <a:ext cx="6451600" cy="645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-3378200" y="12801600"/>
            <a:ext cx="3898900" cy="389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 rot="10800000">
            <a:off x="406400" y="8204200"/>
            <a:ext cx="4229100" cy="444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85900" y="7226300"/>
            <a:ext cx="11976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2463800" y="2679700"/>
            <a:ext cx="2628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61900" y="3759200"/>
            <a:ext cx="2273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1900" y="5613400"/>
            <a:ext cx="2273300" cy="163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3200" y="5041900"/>
            <a:ext cx="9398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20500" y="9601200"/>
            <a:ext cx="9398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35300" y="3771900"/>
            <a:ext cx="33147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>
            <a:off x="8890000" y="2857500"/>
            <a:ext cx="30099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>
            <a:off x="12636500" y="2857500"/>
            <a:ext cx="2298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10000"/>
          </a:blip>
          <a:stretch>
            <a:fillRect/>
          </a:stretch>
        </p:blipFill>
        <p:spPr>
          <a:xfrm>
            <a:off x="15735300" y="2857500"/>
            <a:ext cx="33147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10000"/>
          </a:blip>
          <a:stretch>
            <a:fillRect/>
          </a:stretch>
        </p:blipFill>
        <p:spPr>
          <a:xfrm>
            <a:off x="19291300" y="2857500"/>
            <a:ext cx="33147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0" y="3771900"/>
            <a:ext cx="33147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35300" y="5626100"/>
            <a:ext cx="3314700" cy="1612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291300" y="5626100"/>
            <a:ext cx="3314700" cy="1612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90000" y="4038600"/>
            <a:ext cx="3009900" cy="300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55800" y="4457700"/>
            <a:ext cx="9652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55800" y="6299200"/>
            <a:ext cx="9652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106">
            <a:off x="8890000" y="7823200"/>
            <a:ext cx="137795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61900" y="8331200"/>
            <a:ext cx="2273300" cy="1638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661900" y="10185400"/>
            <a:ext cx="2273300" cy="1638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90000" y="8585200"/>
            <a:ext cx="3009900" cy="300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35300" y="8343900"/>
            <a:ext cx="3314700" cy="1612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291300" y="8343900"/>
            <a:ext cx="33147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3600" y="9182100"/>
            <a:ext cx="58293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35300" y="10198100"/>
            <a:ext cx="3314700" cy="1612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291300" y="10198100"/>
            <a:ext cx="33147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55800" y="9017000"/>
            <a:ext cx="965200" cy="25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55800" y="10871200"/>
            <a:ext cx="965200" cy="254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57300" y="9601200"/>
            <a:ext cx="5054600" cy="1968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진출을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위한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핵심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역량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영역별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수준을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진단하고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,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강점과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보완점을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파악해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전략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수립의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기반</a:t>
            </a:r>
          </a:p>
          <a:p>
            <a:pPr lvl="0" algn="ctr">
              <a:lnSpc>
                <a:spcPct val="130310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으로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활용할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수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Medium"/>
              </a:rPr>
              <a:t>있습니다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6100" y="3390900"/>
            <a:ext cx="6477000" cy="25527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 spc="-168">
                <a:solidFill>
                  <a:srgbClr val="258190"/>
                </a:solidFill>
                <a:latin typeface="Pretendard Bold"/>
              </a:rPr>
              <a:t>Entry </a:t>
            </a:r>
          </a:p>
          <a:p>
            <a:pPr lvl="0" algn="ctr">
              <a:lnSpc>
                <a:spcPct val="82170"/>
              </a:lnSpc>
            </a:pPr>
            <a:r>
              <a:rPr lang="en" sz="8400" b="0" i="0" u="none" strike="noStrike" spc="-168">
                <a:solidFill>
                  <a:srgbClr val="212121"/>
                </a:solidFill>
                <a:latin typeface="Pretendard Bold"/>
              </a:rPr>
              <a:t>Foundations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3800" y="2730500"/>
            <a:ext cx="2641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국내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한계점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33400" y="4165600"/>
            <a:ext cx="1117600" cy="876300"/>
          </a:xfrm>
          <a:prstGeom prst="rect">
            <a:avLst/>
          </a:prstGeom>
        </p:spPr>
        <p:txBody>
          <a:bodyPr lIns="0" tIns="35560" rIns="0" bIns="0" rtlCol="0" anchor="t"/>
          <a:lstStyle/>
          <a:p>
            <a:pPr lvl="0" algn="ctr">
              <a:lnSpc>
                <a:spcPct val="98770"/>
              </a:lnSpc>
            </a:pPr>
            <a:r>
              <a:rPr lang="en" sz="2666" b="0" i="0" u="none" strike="noStrike" spc="-53">
                <a:solidFill>
                  <a:srgbClr val="FFFFFF"/>
                </a:solidFill>
                <a:ea typeface="Pretendard Bold"/>
              </a:rPr>
              <a:t>기술</a:t>
            </a:r>
          </a:p>
          <a:p>
            <a:pPr lvl="0" algn="ctr">
              <a:lnSpc>
                <a:spcPct val="98770"/>
              </a:lnSpc>
            </a:pPr>
            <a:r>
              <a:rPr lang="en" sz="2666" b="0" i="0" u="none" strike="noStrike" spc="-53">
                <a:solidFill>
                  <a:srgbClr val="FFFFFF"/>
                </a:solidFill>
                <a:ea typeface="Pretendard Bold"/>
              </a:rPr>
              <a:t>경쟁력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081000" y="6019800"/>
            <a:ext cx="1422400" cy="876300"/>
          </a:xfrm>
          <a:prstGeom prst="rect">
            <a:avLst/>
          </a:prstGeom>
        </p:spPr>
        <p:txBody>
          <a:bodyPr lIns="0" tIns="35560" rIns="0" bIns="0" rtlCol="0" anchor="t"/>
          <a:lstStyle/>
          <a:p>
            <a:pPr lvl="0" algn="ctr">
              <a:lnSpc>
                <a:spcPct val="98770"/>
              </a:lnSpc>
            </a:pPr>
            <a:r>
              <a:rPr lang="en" sz="2666" b="0" i="0" u="none" strike="noStrike" spc="-53">
                <a:solidFill>
                  <a:srgbClr val="FFFFFF"/>
                </a:solidFill>
                <a:ea typeface="Pretendard Bold"/>
              </a:rPr>
              <a:t>조직운영</a:t>
            </a:r>
          </a:p>
          <a:p>
            <a:pPr lvl="0" algn="ctr">
              <a:lnSpc>
                <a:spcPct val="98770"/>
              </a:lnSpc>
            </a:pPr>
            <a:r>
              <a:rPr lang="en" sz="2666" b="0" i="0" u="none" strike="noStrike" spc="-53">
                <a:solidFill>
                  <a:srgbClr val="FFFFFF"/>
                </a:solidFill>
                <a:ea typeface="Pretendard Bold"/>
              </a:rPr>
              <a:t>능력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85300" y="5156200"/>
            <a:ext cx="2006600" cy="1016000"/>
          </a:xfrm>
          <a:prstGeom prst="rect">
            <a:avLst/>
          </a:prstGeom>
        </p:spPr>
        <p:txBody>
          <a:bodyPr lIns="0" tIns="58928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200" b="0" i="0" u="none" strike="noStrike" spc="-64">
                <a:solidFill>
                  <a:srgbClr val="258190"/>
                </a:solidFill>
                <a:ea typeface="Pretendard Bold"/>
              </a:rPr>
              <a:t>글로벌</a:t>
            </a:r>
            <a:r>
              <a:rPr lang="en-US" sz="3200" b="0" i="0" u="none" strike="noStrike" spc="-64">
                <a:solidFill>
                  <a:srgbClr val="258190"/>
                </a:solidFill>
                <a:latin typeface="Pretendard Bold"/>
              </a:rPr>
              <a:t> </a:t>
            </a:r>
            <a:r>
              <a:rPr lang="ko-KR" sz="3200" b="0" i="0" u="none" strike="noStrike" spc="-64">
                <a:solidFill>
                  <a:srgbClr val="258190"/>
                </a:solidFill>
                <a:ea typeface="Pretendard Bold"/>
              </a:rPr>
              <a:t>진출</a:t>
            </a:r>
          </a:p>
          <a:p>
            <a:pPr lvl="0" algn="ctr">
              <a:lnSpc>
                <a:spcPct val="92130"/>
              </a:lnSpc>
            </a:pPr>
            <a:r>
              <a:rPr lang="en" sz="3200" b="0" i="0" u="none" strike="noStrike" spc="-64">
                <a:solidFill>
                  <a:srgbClr val="258190"/>
                </a:solidFill>
                <a:ea typeface="Pretendard Bold"/>
              </a:rPr>
              <a:t>역량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900400" y="4178300"/>
            <a:ext cx="30226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표준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대응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가능한제품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포트폴리오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976600" y="6019800"/>
            <a:ext cx="28321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해외사업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경험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여부를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입력해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보세요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69100" y="4178300"/>
            <a:ext cx="29591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기술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규격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적응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경험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부족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9558000" y="6019800"/>
            <a:ext cx="27813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인재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확보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및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육성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시스템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미흡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01200" y="2971800"/>
            <a:ext cx="1587500" cy="381000"/>
          </a:xfrm>
          <a:prstGeom prst="rect">
            <a:avLst/>
          </a:prstGeom>
        </p:spPr>
        <p:txBody>
          <a:bodyPr lIns="0" tIns="0" rIns="0" bIns="14901" rtlCol="0" anchor="b"/>
          <a:lstStyle/>
          <a:p>
            <a:pPr lvl="0" algn="ctr">
              <a:lnSpc>
                <a:spcPct val="107070"/>
              </a:lnSpc>
            </a:pPr>
            <a:r>
              <a:rPr lang="en" sz="2133" b="0" i="0" u="none" strike="noStrike" spc="-85">
                <a:solidFill>
                  <a:srgbClr val="258190"/>
                </a:solidFill>
                <a:ea typeface="Pretendard Bold"/>
              </a:rPr>
              <a:t>대분류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09600" y="2971800"/>
            <a:ext cx="977900" cy="381000"/>
          </a:xfrm>
          <a:prstGeom prst="rect">
            <a:avLst/>
          </a:prstGeom>
        </p:spPr>
        <p:txBody>
          <a:bodyPr lIns="0" tIns="0" rIns="0" bIns="14901" rtlCol="0" anchor="b"/>
          <a:lstStyle/>
          <a:p>
            <a:pPr lvl="0" algn="ctr">
              <a:lnSpc>
                <a:spcPct val="107070"/>
              </a:lnSpc>
            </a:pPr>
            <a:r>
              <a:rPr lang="en" sz="2133" b="0" i="0" u="none" strike="noStrike" spc="-85">
                <a:solidFill>
                  <a:srgbClr val="258190"/>
                </a:solidFill>
                <a:ea typeface="Pretendard Bold"/>
              </a:rPr>
              <a:t>중분류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598900" y="2971800"/>
            <a:ext cx="1600200" cy="381000"/>
          </a:xfrm>
          <a:prstGeom prst="rect">
            <a:avLst/>
          </a:prstGeom>
        </p:spPr>
        <p:txBody>
          <a:bodyPr lIns="0" tIns="0" rIns="0" bIns="14901" rtlCol="0" anchor="b"/>
          <a:lstStyle/>
          <a:p>
            <a:pPr lvl="0" algn="ctr">
              <a:lnSpc>
                <a:spcPct val="107070"/>
              </a:lnSpc>
            </a:pPr>
            <a:r>
              <a:rPr lang="en" sz="2133" b="0" i="0" u="none" strike="noStrike" spc="-85">
                <a:solidFill>
                  <a:srgbClr val="258190"/>
                </a:solidFill>
                <a:ea typeface="Pretendard Bold"/>
              </a:rPr>
              <a:t>강점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0358100" y="2971800"/>
            <a:ext cx="1181100" cy="381000"/>
          </a:xfrm>
          <a:prstGeom prst="rect">
            <a:avLst/>
          </a:prstGeom>
        </p:spPr>
        <p:txBody>
          <a:bodyPr lIns="0" tIns="0" rIns="0" bIns="14901" rtlCol="0" anchor="b"/>
          <a:lstStyle/>
          <a:p>
            <a:pPr lvl="0" algn="ctr">
              <a:lnSpc>
                <a:spcPct val="107070"/>
              </a:lnSpc>
            </a:pPr>
            <a:r>
              <a:rPr lang="en" sz="2133" b="0" i="0" u="none" strike="noStrike" spc="-85">
                <a:solidFill>
                  <a:srgbClr val="258190"/>
                </a:solidFill>
                <a:ea typeface="Pretendard Bold"/>
              </a:rPr>
              <a:t>비강점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233400" y="8737600"/>
            <a:ext cx="1117600" cy="876300"/>
          </a:xfrm>
          <a:prstGeom prst="rect">
            <a:avLst/>
          </a:prstGeom>
        </p:spPr>
        <p:txBody>
          <a:bodyPr lIns="0" tIns="35560" rIns="0" bIns="0" rtlCol="0" anchor="t"/>
          <a:lstStyle/>
          <a:p>
            <a:pPr lvl="0" algn="ctr">
              <a:lnSpc>
                <a:spcPct val="9877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Bold"/>
              </a:rPr>
              <a:t>현지화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Bold"/>
              </a:rPr>
              <a:t>역량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81000" y="10591800"/>
            <a:ext cx="1422400" cy="876300"/>
          </a:xfrm>
          <a:prstGeom prst="rect">
            <a:avLst/>
          </a:prstGeom>
        </p:spPr>
        <p:txBody>
          <a:bodyPr lIns="0" tIns="35560" rIns="0" bIns="0" rtlCol="0" anchor="t"/>
          <a:lstStyle/>
          <a:p>
            <a:pPr lvl="0" algn="ctr">
              <a:lnSpc>
                <a:spcPct val="98770"/>
              </a:lnSpc>
            </a:pPr>
            <a:r>
              <a:rPr lang="ko-KR" sz="2666" b="0" i="0" u="none" strike="noStrike" spc="-53">
                <a:solidFill>
                  <a:srgbClr val="FFFFFF"/>
                </a:solidFill>
                <a:ea typeface="Pretendard Bold"/>
              </a:rPr>
              <a:t>파트너십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Bold"/>
              </a:rPr>
              <a:t>구축</a:t>
            </a:r>
            <a:r>
              <a:rPr lang="en-US" sz="2666" b="0" i="0" u="none" strike="noStrike" spc="-53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666" b="0" i="0" u="none" strike="noStrike" spc="-53">
                <a:solidFill>
                  <a:srgbClr val="FFFFFF"/>
                </a:solidFill>
                <a:ea typeface="Pretendard Bold"/>
              </a:rPr>
              <a:t>능력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410700" y="9728200"/>
            <a:ext cx="1968500" cy="1016000"/>
          </a:xfrm>
          <a:prstGeom prst="rect">
            <a:avLst/>
          </a:prstGeom>
        </p:spPr>
        <p:txBody>
          <a:bodyPr lIns="0" tIns="58928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200" b="0" i="0" u="none" strike="noStrike" spc="-64">
                <a:solidFill>
                  <a:srgbClr val="258190"/>
                </a:solidFill>
                <a:ea typeface="Pretendard Bold"/>
              </a:rPr>
              <a:t>글로벌</a:t>
            </a:r>
            <a:r>
              <a:rPr lang="en-US" sz="3200" b="0" i="0" u="none" strike="noStrike" spc="-64">
                <a:solidFill>
                  <a:srgbClr val="258190"/>
                </a:solidFill>
                <a:latin typeface="Pretendard Bold"/>
              </a:rPr>
              <a:t> </a:t>
            </a:r>
            <a:r>
              <a:rPr lang="ko-KR" sz="3200" b="0" i="0" u="none" strike="noStrike" spc="-64">
                <a:solidFill>
                  <a:srgbClr val="258190"/>
                </a:solidFill>
                <a:ea typeface="Pretendard Bold"/>
              </a:rPr>
              <a:t>진출</a:t>
            </a:r>
          </a:p>
          <a:p>
            <a:pPr lvl="0" algn="ctr">
              <a:lnSpc>
                <a:spcPct val="92130"/>
              </a:lnSpc>
            </a:pPr>
            <a:r>
              <a:rPr lang="en" sz="3200" b="0" i="0" u="none" strike="noStrike" spc="-64">
                <a:solidFill>
                  <a:srgbClr val="258190"/>
                </a:solidFill>
                <a:ea typeface="Pretendard Bold"/>
              </a:rPr>
              <a:t>준비도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887700" y="8724900"/>
            <a:ext cx="30226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현지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법규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비즈니스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관행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학습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능력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976600" y="10591800"/>
            <a:ext cx="28448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이곳에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기존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파트너십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성공사례를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입력하세요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9469100" y="8724900"/>
            <a:ext cx="29591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지역별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맞춤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전략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수립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경험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한계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9558000" y="10579100"/>
            <a:ext cx="27813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해외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파트너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발굴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23669"/>
              </a:lnSpc>
            </a:pP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네트워크</a:t>
            </a:r>
            <a:r>
              <a:rPr lang="en-US" sz="2333" b="0" i="0" u="none" strike="noStrike" spc="-47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333" b="0" i="0" u="none" strike="noStrike" spc="-47">
                <a:solidFill>
                  <a:srgbClr val="212121"/>
                </a:solidFill>
                <a:ea typeface="Pretendard Medium"/>
              </a:rPr>
              <a:t>부족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385300" y="4876800"/>
            <a:ext cx="2019300" cy="266700"/>
          </a:xfrm>
          <a:prstGeom prst="rect">
            <a:avLst/>
          </a:prstGeom>
        </p:spPr>
        <p:txBody>
          <a:bodyPr lIns="0" tIns="44705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66" b="0" i="0" u="none" strike="noStrike">
                <a:solidFill>
                  <a:srgbClr val="7DC2CD"/>
                </a:solidFill>
                <a:latin typeface="Pretendard Regular"/>
              </a:rPr>
              <a:t>Global Readiness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385300" y="9423400"/>
            <a:ext cx="2019300" cy="266700"/>
          </a:xfrm>
          <a:prstGeom prst="rect">
            <a:avLst/>
          </a:prstGeom>
        </p:spPr>
        <p:txBody>
          <a:bodyPr lIns="0" tIns="44705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1466" b="0" i="0" u="none" strike="noStrike">
                <a:solidFill>
                  <a:srgbClr val="7DC2CD"/>
                </a:solidFill>
                <a:latin typeface="Pretendard Regular"/>
              </a:rPr>
              <a:t>Global Preparedness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02.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기회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탐색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16000"/>
            <a:ext cx="23177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0388600" y="1498600"/>
            <a:ext cx="36068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0706100"/>
            <a:ext cx="19507200" cy="16510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992100" y="5511800"/>
          <a:ext cx="8414282" cy="4542139"/>
        </p:xfrm>
        <a:graphic>
          <a:graphicData uri="http://schemas.openxmlformats.org/drawingml/2006/table">
            <a:tbl>
              <a:tblPr/>
              <a:tblGrid>
                <a:gridCol w="153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2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545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평가기준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B5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시장규모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B5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경쟁강도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B5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수익성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B5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진출여부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B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671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국가</a:t>
                      </a:r>
                      <a:r>
                        <a:rPr lang="en-US" sz="2333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A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19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100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억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달러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높음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수익성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입력란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1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국가</a:t>
                      </a:r>
                      <a:r>
                        <a:rPr lang="en-US" sz="2333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B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19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80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억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달러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매우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높음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수익성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입력란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1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국가</a:t>
                      </a:r>
                      <a:r>
                        <a:rPr lang="en-US" sz="2333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C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19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70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억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달러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중간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수익성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입력란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1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국가</a:t>
                      </a:r>
                      <a:r>
                        <a:rPr lang="en-US" sz="2333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D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19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50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억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달러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낮음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수익성</a:t>
                      </a:r>
                      <a:r>
                        <a:rPr lang="en-US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33" b="0" i="0" u="none" strike="noStrike">
                          <a:solidFill>
                            <a:srgbClr val="212121"/>
                          </a:solidFill>
                          <a:ea typeface="Pretendard Medium"/>
                        </a:rPr>
                        <a:t>입력란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33" b="0" i="0" u="none" strike="noStrike">
                          <a:solidFill>
                            <a:srgbClr val="212121"/>
                          </a:solidFill>
                          <a:latin typeface="Pretendard Medium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4597400"/>
            <a:ext cx="8813800" cy="556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38">
            <a:off x="4064000" y="7366000"/>
            <a:ext cx="6565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295900" y="7366000"/>
            <a:ext cx="4102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5943600"/>
            <a:ext cx="9017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8013700"/>
            <a:ext cx="9017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900" y="8458200"/>
            <a:ext cx="901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4826000" y="5435600"/>
            <a:ext cx="1625600" cy="162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1100" y="5600700"/>
            <a:ext cx="12954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73200" y="47371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300" y="469900"/>
            <a:ext cx="2413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>
            <a:alphaModFix amt="64000"/>
          </a:blip>
          <a:stretch>
            <a:fillRect/>
          </a:stretch>
        </p:blipFill>
        <p:spPr>
          <a:xfrm>
            <a:off x="12039600" y="6616700"/>
            <a:ext cx="711200" cy="152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870700" y="4978400"/>
            <a:ext cx="9652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고수익성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32600" y="9499600"/>
            <a:ext cx="10414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저수익성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98800" y="7099300"/>
            <a:ext cx="1066800" cy="546100"/>
          </a:xfrm>
          <a:prstGeom prst="rect">
            <a:avLst/>
          </a:prstGeom>
        </p:spPr>
        <p:txBody>
          <a:bodyPr lIns="0" tIns="211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낮은</a:t>
            </a:r>
          </a:p>
          <a:p>
            <a:pPr lvl="0" algn="ctr">
              <a:lnSpc>
                <a:spcPct val="99600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투자비용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04500" y="7099300"/>
            <a:ext cx="1028700" cy="546100"/>
          </a:xfrm>
          <a:prstGeom prst="rect">
            <a:avLst/>
          </a:prstGeom>
        </p:spPr>
        <p:txBody>
          <a:bodyPr lIns="0" tIns="211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높은</a:t>
            </a:r>
          </a:p>
          <a:p>
            <a:pPr lvl="0" algn="ctr">
              <a:lnSpc>
                <a:spcPct val="99600"/>
              </a:lnSpc>
            </a:pPr>
            <a:r>
              <a:rPr lang="en" sz="1666" b="0" i="0" u="none" strike="noStrike">
                <a:solidFill>
                  <a:srgbClr val="212121"/>
                </a:solidFill>
                <a:ea typeface="Pretendard SemiBold"/>
              </a:rPr>
              <a:t>투자비용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31200" y="6248400"/>
            <a:ext cx="8509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733" b="0" i="0" u="none" strike="noStrike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1733" b="0" i="0" u="none" strike="noStrike">
                <a:solidFill>
                  <a:srgbClr val="258190"/>
                </a:solidFill>
                <a:latin typeface="Pretendard 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13400" y="8318500"/>
            <a:ext cx="8509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733" b="0" i="0" u="none" strike="noStrike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1733" b="0" i="0" u="none" strike="noStrike">
                <a:solidFill>
                  <a:srgbClr val="258190"/>
                </a:solidFill>
                <a:latin typeface="Pretendard Bold"/>
              </a:rPr>
              <a:t>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37600" y="8763000"/>
            <a:ext cx="8509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1733" b="0" i="0" u="none" strike="noStrike">
                <a:solidFill>
                  <a:srgbClr val="258190"/>
                </a:solidFill>
                <a:ea typeface="Pretendard Bold"/>
              </a:rPr>
              <a:t>국가</a:t>
            </a:r>
            <a:r>
              <a:rPr lang="en-US" sz="1733" b="0" i="0" u="none" strike="noStrike">
                <a:solidFill>
                  <a:srgbClr val="258190"/>
                </a:solidFill>
                <a:latin typeface="Pretendard Bold"/>
              </a:rPr>
              <a:t>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81600" y="6045200"/>
            <a:ext cx="8763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366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ExtraBold"/>
              </a:rPr>
              <a:t>국가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ExtraBold"/>
              </a:rPr>
              <a:t>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19300" y="4699000"/>
            <a:ext cx="5626100" cy="44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시장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2533" b="0" i="0" u="none" strike="noStrike" spc="-51">
                <a:solidFill>
                  <a:srgbClr val="212121"/>
                </a:solidFill>
                <a:ea typeface="Pretendard SemiBold"/>
              </a:rPr>
              <a:t>평가표</a:t>
            </a:r>
            <a:r>
              <a:rPr lang="en-US" sz="2533" b="0" i="0" u="none" strike="noStrike" spc="-51">
                <a:solidFill>
                  <a:srgbClr val="212121"/>
                </a:solidFill>
                <a:latin typeface="Pretendard SemiBold"/>
              </a:rPr>
              <a:t>(Market Assessment Table)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7900" y="419100"/>
            <a:ext cx="47244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Chapter 02.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시장분석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및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기회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탐색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23000" y="2095500"/>
            <a:ext cx="11925300" cy="1498600"/>
          </a:xfrm>
          <a:prstGeom prst="rect">
            <a:avLst/>
          </a:prstGeom>
        </p:spPr>
        <p:txBody>
          <a:bodyPr lIns="0" tIns="218694" rIns="0" bIns="0" rtlCol="0" anchor="t"/>
          <a:lstStyle/>
          <a:p>
            <a:pPr lvl="0" algn="ctr">
              <a:lnSpc>
                <a:spcPct val="82170"/>
              </a:lnSpc>
            </a:pPr>
            <a:r>
              <a:rPr lang="en" sz="8400" b="0" i="0" u="none" strike="noStrike">
                <a:solidFill>
                  <a:srgbClr val="258190"/>
                </a:solidFill>
                <a:latin typeface="Pretendard Bold"/>
              </a:rPr>
              <a:t>Market </a:t>
            </a:r>
            <a:r>
              <a:rPr lang="en" sz="8400" b="0" i="0" u="none" strike="noStrike">
                <a:solidFill>
                  <a:srgbClr val="212121"/>
                </a:solidFill>
                <a:latin typeface="Pretendard Bold"/>
              </a:rPr>
              <a:t>Attractiveness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90200" y="1549400"/>
            <a:ext cx="3403600" cy="431800"/>
          </a:xfrm>
          <a:prstGeom prst="rect">
            <a:avLst/>
          </a:prstGeom>
        </p:spPr>
        <p:txBody>
          <a:bodyPr lIns="0" tIns="44196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시장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매력도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평가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124B54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124B54"/>
                </a:solidFill>
                <a:ea typeface="Pretendard Medium"/>
              </a:rPr>
              <a:t>결과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116800" y="431800"/>
            <a:ext cx="3632200" cy="381000"/>
          </a:xfrm>
          <a:prstGeom prst="rect">
            <a:avLst/>
          </a:prstGeom>
        </p:spPr>
        <p:txBody>
          <a:bodyPr lIns="0" tIns="39285" rIns="0" bIns="0" rtlCol="0" anchor="t"/>
          <a:lstStyle/>
          <a:p>
            <a:pPr lvl="0" algn="r">
              <a:lnSpc>
                <a:spcPct val="92130"/>
              </a:lnSpc>
            </a:pP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글로벌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시장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진출</a:t>
            </a:r>
            <a:r>
              <a:rPr lang="en-US" sz="2133" b="0" i="0" u="none" strike="noStrike">
                <a:solidFill>
                  <a:srgbClr val="212121"/>
                </a:solidFill>
                <a:latin typeface="Pretendard Medium"/>
              </a:rPr>
              <a:t> </a:t>
            </a:r>
            <a:r>
              <a:rPr lang="ko-KR" sz="2133" b="0" i="0" u="none" strike="noStrike">
                <a:solidFill>
                  <a:srgbClr val="212121"/>
                </a:solidFill>
                <a:ea typeface="Pretendard Medium"/>
              </a:rPr>
              <a:t>마스터플랜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81600" y="11023600"/>
            <a:ext cx="14541500" cy="101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035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시장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규모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성장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잠재력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고려할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때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국가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A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국가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C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우선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진출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대상으로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선정</a:t>
            </a:r>
          </a:p>
          <a:p>
            <a:pPr lvl="0" algn="ctr">
              <a:lnSpc>
                <a:spcPct val="12035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각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시장별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특성에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맞는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차별화된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ExtraBold"/>
              </a:rPr>
              <a:t>전략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Medium"/>
              </a:rPr>
              <a:t>필요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1876</Words>
  <Application>Microsoft Office PowerPoint</Application>
  <PresentationFormat>사용자 지정</PresentationFormat>
  <Paragraphs>594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SemiBold</vt:lpstr>
      <vt:lpstr>Heebo Bold</vt:lpstr>
      <vt:lpstr>Arial</vt:lpstr>
      <vt:lpstr>Pretendard Light</vt:lpstr>
      <vt:lpstr>Pretendard Medium</vt:lpstr>
      <vt:lpstr>Heebo ExtraBold</vt:lpstr>
      <vt:lpstr>Calibri</vt:lpstr>
      <vt:lpstr>Pretendard Regular</vt:lpstr>
      <vt:lpstr>Pretendard Bold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순희 이</cp:lastModifiedBy>
  <cp:revision>13</cp:revision>
  <dcterms:created xsi:type="dcterms:W3CDTF">2006-08-16T00:00:00Z</dcterms:created>
  <dcterms:modified xsi:type="dcterms:W3CDTF">2025-12-03T05:16:44Z</dcterms:modified>
</cp:coreProperties>
</file>